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62" r:id="rId2"/>
  </p:sldIdLst>
  <p:sldSz cx="32918400" cy="21945600"/>
  <p:notesSz cx="9271000" cy="6997700"/>
  <p:defaultTextStyle>
    <a:defPPr>
      <a:defRPr lang="en-US"/>
    </a:defPPr>
    <a:lvl1pPr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1pPr>
    <a:lvl2pPr marL="210885" indent="115647"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2pPr>
    <a:lvl3pPr marL="422905" indent="23016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3pPr>
    <a:lvl4pPr marL="634924" indent="344673"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4pPr>
    <a:lvl5pPr marL="845809" indent="46032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5pPr>
    <a:lvl6pPr marL="1632661" algn="l" defTabSz="653064" rtl="0" eaLnBrk="1" latinLnBrk="0" hangingPunct="1">
      <a:defRPr sz="1928" kern="1200">
        <a:solidFill>
          <a:schemeClr val="tx1"/>
        </a:solidFill>
        <a:latin typeface="Times New Roman" pitchFamily="-111" charset="0"/>
        <a:ea typeface="ＭＳ Ｐゴシック" pitchFamily="-111" charset="-128"/>
        <a:cs typeface="+mn-cs"/>
      </a:defRPr>
    </a:lvl6pPr>
    <a:lvl7pPr marL="1959193" algn="l" defTabSz="653064" rtl="0" eaLnBrk="1" latinLnBrk="0" hangingPunct="1">
      <a:defRPr sz="1928" kern="1200">
        <a:solidFill>
          <a:schemeClr val="tx1"/>
        </a:solidFill>
        <a:latin typeface="Times New Roman" pitchFamily="-111" charset="0"/>
        <a:ea typeface="ＭＳ Ｐゴシック" pitchFamily="-111" charset="-128"/>
        <a:cs typeface="+mn-cs"/>
      </a:defRPr>
    </a:lvl7pPr>
    <a:lvl8pPr marL="2285726" algn="l" defTabSz="653064" rtl="0" eaLnBrk="1" latinLnBrk="0" hangingPunct="1">
      <a:defRPr sz="1928" kern="1200">
        <a:solidFill>
          <a:schemeClr val="tx1"/>
        </a:solidFill>
        <a:latin typeface="Times New Roman" pitchFamily="-111" charset="0"/>
        <a:ea typeface="ＭＳ Ｐゴシック" pitchFamily="-111" charset="-128"/>
        <a:cs typeface="+mn-cs"/>
      </a:defRPr>
    </a:lvl8pPr>
    <a:lvl9pPr marL="2612258" algn="l" defTabSz="653064" rtl="0" eaLnBrk="1" latinLnBrk="0" hangingPunct="1">
      <a:defRPr sz="1928" kern="1200">
        <a:solidFill>
          <a:schemeClr val="tx1"/>
        </a:solidFill>
        <a:latin typeface="Times New Roman" pitchFamily="-111" charset="0"/>
        <a:ea typeface="ＭＳ Ｐゴシック" pitchFamily="-111" charset="-128"/>
        <a:cs typeface="+mn-cs"/>
      </a:defRPr>
    </a:lvl9pPr>
  </p:defaultTextStyle>
  <p:extLst>
    <p:ext uri="{EFAFB233-063F-42B5-8137-9DF3F51BA10A}">
      <p15:sldGuideLst xmlns:p15="http://schemas.microsoft.com/office/powerpoint/2012/main">
        <p15:guide id="1" orient="horz" pos="17198" userDrawn="1">
          <p15:clr>
            <a:srgbClr val="A4A3A4"/>
          </p15:clr>
        </p15:guide>
        <p15:guide id="2" orient="horz" pos="6784" userDrawn="1">
          <p15:clr>
            <a:srgbClr val="A4A3A4"/>
          </p15:clr>
        </p15:guide>
        <p15:guide id="3" orient="horz" userDrawn="1">
          <p15:clr>
            <a:srgbClr val="A4A3A4"/>
          </p15:clr>
        </p15:guide>
        <p15:guide id="4" orient="horz" pos="13504" userDrawn="1">
          <p15:clr>
            <a:srgbClr val="A4A3A4"/>
          </p15:clr>
        </p15:guide>
        <p15:guide id="5" pos="-4375" userDrawn="1">
          <p15:clr>
            <a:srgbClr val="A4A3A4"/>
          </p15:clr>
        </p15:guide>
        <p15:guide id="6" pos="20628" userDrawn="1">
          <p15:clr>
            <a:srgbClr val="A4A3A4"/>
          </p15:clr>
        </p15:guide>
        <p15:guide id="7" pos="5508" userDrawn="1">
          <p15:clr>
            <a:srgbClr val="A4A3A4"/>
          </p15:clr>
        </p15:guide>
        <p15:guide id="8" pos="108" userDrawn="1">
          <p15:clr>
            <a:srgbClr val="A4A3A4"/>
          </p15:clr>
        </p15:guide>
        <p15:guide id="9" pos="251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42"/>
    <a:srgbClr val="085D54"/>
    <a:srgbClr val="065D5A"/>
    <a:srgbClr val="064F4C"/>
    <a:srgbClr val="006699"/>
    <a:srgbClr val="CC3300"/>
    <a:srgbClr val="035D5D"/>
    <a:srgbClr val="005D48"/>
    <a:srgbClr val="06221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p:restoredTop sz="94726"/>
  </p:normalViewPr>
  <p:slideViewPr>
    <p:cSldViewPr snapToGrid="0">
      <p:cViewPr varScale="1">
        <p:scale>
          <a:sx n="37" d="100"/>
          <a:sy n="37" d="100"/>
        </p:scale>
        <p:origin x="1552" y="264"/>
      </p:cViewPr>
      <p:guideLst>
        <p:guide orient="horz" pos="17198"/>
        <p:guide orient="horz" pos="6784"/>
        <p:guide orient="horz"/>
        <p:guide orient="horz" pos="13504"/>
        <p:guide pos="-4375"/>
        <p:guide pos="20628"/>
        <p:guide pos="5508"/>
        <p:guide pos="108"/>
        <p:guide pos="2511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4099" name="Rectangle 3"/>
          <p:cNvSpPr>
            <a:spLocks noGrp="1" noChangeArrowheads="1"/>
          </p:cNvSpPr>
          <p:nvPr>
            <p:ph type="dt" sz="quarter"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4100" name="Rectangle 4"/>
          <p:cNvSpPr>
            <a:spLocks noGrp="1" noChangeArrowheads="1"/>
          </p:cNvSpPr>
          <p:nvPr>
            <p:ph type="ftr" sz="quarter" idx="2"/>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4101" name="Rectangle 5"/>
          <p:cNvSpPr>
            <a:spLocks noGrp="1" noChangeArrowheads="1"/>
          </p:cNvSpPr>
          <p:nvPr>
            <p:ph type="sldNum" sz="quarter" idx="3"/>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647FB6F8-1931-4419-A30E-AE4296F60EAC}" type="slidenum">
              <a:rPr lang="en-AU"/>
              <a:pPr>
                <a:defRPr/>
              </a:pPr>
              <a:t>‹#›</a:t>
            </a:fld>
            <a:endParaRPr lang="en-AU"/>
          </a:p>
        </p:txBody>
      </p:sp>
    </p:spTree>
    <p:extLst>
      <p:ext uri="{BB962C8B-B14F-4D97-AF65-F5344CB8AC3E}">
        <p14:creationId xmlns:p14="http://schemas.microsoft.com/office/powerpoint/2010/main" val="302588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3075" name="Rectangle 3"/>
          <p:cNvSpPr>
            <a:spLocks noGrp="1" noChangeArrowheads="1"/>
          </p:cNvSpPr>
          <p:nvPr>
            <p:ph type="dt"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3076" name="Rectangle 4"/>
          <p:cNvSpPr>
            <a:spLocks noGrp="1" noRot="1" noChangeAspect="1" noChangeArrowheads="1" noTextEdit="1"/>
          </p:cNvSpPr>
          <p:nvPr>
            <p:ph type="sldImg" idx="2"/>
          </p:nvPr>
        </p:nvSpPr>
        <p:spPr bwMode="auto">
          <a:xfrm>
            <a:off x="2644775" y="522288"/>
            <a:ext cx="3924300" cy="26177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01738" y="3349625"/>
            <a:ext cx="6804025" cy="31416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3079" name="Rectangle 7"/>
          <p:cNvSpPr>
            <a:spLocks noGrp="1" noChangeArrowheads="1"/>
          </p:cNvSpPr>
          <p:nvPr>
            <p:ph type="sldNum" sz="quarter" idx="5"/>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1698174A-C88F-4F19-BB54-C755A9FDFDA7}" type="slidenum">
              <a:rPr lang="en-AU"/>
              <a:pPr>
                <a:defRPr/>
              </a:pPr>
              <a:t>‹#›</a:t>
            </a:fld>
            <a:endParaRPr lang="en-AU"/>
          </a:p>
        </p:txBody>
      </p:sp>
    </p:spTree>
    <p:extLst>
      <p:ext uri="{BB962C8B-B14F-4D97-AF65-F5344CB8AC3E}">
        <p14:creationId xmlns:p14="http://schemas.microsoft.com/office/powerpoint/2010/main" val="1093312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71" kern="1200">
        <a:solidFill>
          <a:schemeClr val="tx1"/>
        </a:solidFill>
        <a:latin typeface="Times New Roman" pitchFamily="-65" charset="0"/>
        <a:ea typeface="ＭＳ Ｐゴシック" charset="-128"/>
        <a:cs typeface="ＭＳ Ｐゴシック" charset="-128"/>
      </a:defRPr>
    </a:lvl1pPr>
    <a:lvl2pPr marL="21088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2pPr>
    <a:lvl3pPr marL="42290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3pPr>
    <a:lvl4pPr marL="634924"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4pPr>
    <a:lvl5pPr marL="845809"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5pPr>
    <a:lvl6pPr marL="1058274" algn="l" defTabSz="211655" rtl="0" eaLnBrk="1" latinLnBrk="0" hangingPunct="1">
      <a:defRPr sz="571" kern="1200">
        <a:solidFill>
          <a:schemeClr val="tx1"/>
        </a:solidFill>
        <a:latin typeface="+mn-lt"/>
        <a:ea typeface="+mn-ea"/>
        <a:cs typeface="+mn-cs"/>
      </a:defRPr>
    </a:lvl6pPr>
    <a:lvl7pPr marL="1269928" algn="l" defTabSz="211655" rtl="0" eaLnBrk="1" latinLnBrk="0" hangingPunct="1">
      <a:defRPr sz="571" kern="1200">
        <a:solidFill>
          <a:schemeClr val="tx1"/>
        </a:solidFill>
        <a:latin typeface="+mn-lt"/>
        <a:ea typeface="+mn-ea"/>
        <a:cs typeface="+mn-cs"/>
      </a:defRPr>
    </a:lvl7pPr>
    <a:lvl8pPr marL="1481584" algn="l" defTabSz="211655" rtl="0" eaLnBrk="1" latinLnBrk="0" hangingPunct="1">
      <a:defRPr sz="571" kern="1200">
        <a:solidFill>
          <a:schemeClr val="tx1"/>
        </a:solidFill>
        <a:latin typeface="+mn-lt"/>
        <a:ea typeface="+mn-ea"/>
        <a:cs typeface="+mn-cs"/>
      </a:defRPr>
    </a:lvl8pPr>
    <a:lvl9pPr marL="1693238" algn="l" defTabSz="211655" rtl="0" eaLnBrk="1" latinLnBrk="0" hangingPunct="1">
      <a:defRPr sz="5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2644775" y="522288"/>
            <a:ext cx="3924300" cy="2617787"/>
          </a:xfrm>
          <a:ln/>
        </p:spPr>
      </p:sp>
      <p:sp>
        <p:nvSpPr>
          <p:cNvPr id="4099" name="Notes Placeholder 2"/>
          <p:cNvSpPr>
            <a:spLocks noGrp="1"/>
          </p:cNvSpPr>
          <p:nvPr>
            <p:ph type="body" idx="1"/>
          </p:nvPr>
        </p:nvSpPr>
        <p:spPr>
          <a:noFill/>
          <a:ln/>
        </p:spPr>
        <p:txBody>
          <a:bodyPr/>
          <a:lstStyle/>
          <a:p>
            <a:endParaRPr lang="en-US">
              <a:latin typeface="Times New Roman" pitchFamily="-111" charset="0"/>
              <a:ea typeface="ＭＳ Ｐゴシック" pitchFamily="-111" charset="-128"/>
            </a:endParaRPr>
          </a:p>
        </p:txBody>
      </p:sp>
      <p:sp>
        <p:nvSpPr>
          <p:cNvPr id="4100" name="Slide Number Placeholder 3"/>
          <p:cNvSpPr>
            <a:spLocks noGrp="1"/>
          </p:cNvSpPr>
          <p:nvPr>
            <p:ph type="sldNum" sz="quarter" idx="5"/>
          </p:nvPr>
        </p:nvSpPr>
        <p:spPr>
          <a:noFill/>
        </p:spPr>
        <p:txBody>
          <a:bodyPr/>
          <a:lstStyle/>
          <a:p>
            <a:fld id="{C481CA4B-5FE3-46EC-803C-3A8105D557B8}" type="slidenum">
              <a:rPr lang="en-AU"/>
              <a:pPr/>
              <a:t>1</a:t>
            </a:fld>
            <a:endParaRPr lang="en-AU"/>
          </a:p>
        </p:txBody>
      </p:sp>
    </p:spTree>
    <p:extLst>
      <p:ext uri="{BB962C8B-B14F-4D97-AF65-F5344CB8AC3E}">
        <p14:creationId xmlns:p14="http://schemas.microsoft.com/office/powerpoint/2010/main" val="393896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63323" y="3976793"/>
            <a:ext cx="16580556" cy="2744047"/>
          </a:xfrm>
        </p:spPr>
        <p:txBody>
          <a:bodyPr/>
          <a:lstStyle/>
          <a:p>
            <a:r>
              <a:rPr lang="en-CA"/>
              <a:t>Click to edit Master title style</a:t>
            </a:r>
            <a:endParaRPr lang="en-US"/>
          </a:p>
        </p:txBody>
      </p:sp>
      <p:sp>
        <p:nvSpPr>
          <p:cNvPr id="3" name="Subtitle 2"/>
          <p:cNvSpPr>
            <a:spLocks noGrp="1"/>
          </p:cNvSpPr>
          <p:nvPr>
            <p:ph type="subTitle" idx="1"/>
          </p:nvPr>
        </p:nvSpPr>
        <p:spPr>
          <a:xfrm>
            <a:off x="2925940" y="7254240"/>
            <a:ext cx="13655323" cy="3271520"/>
          </a:xfrm>
        </p:spPr>
        <p:txBody>
          <a:bodyPr/>
          <a:lstStyle>
            <a:lvl1pPr marL="0" indent="0" algn="ctr">
              <a:buNone/>
              <a:defRPr/>
            </a:lvl1pPr>
            <a:lvl2pPr marL="197578" indent="0" algn="ctr">
              <a:buNone/>
              <a:defRPr/>
            </a:lvl2pPr>
            <a:lvl3pPr marL="395156" indent="0" algn="ctr">
              <a:buNone/>
              <a:defRPr/>
            </a:lvl3pPr>
            <a:lvl4pPr marL="592734" indent="0" algn="ctr">
              <a:buNone/>
              <a:defRPr/>
            </a:lvl4pPr>
            <a:lvl5pPr marL="790312" indent="0" algn="ctr">
              <a:buNone/>
              <a:defRPr/>
            </a:lvl5pPr>
            <a:lvl6pPr marL="987890" indent="0" algn="ctr">
              <a:buNone/>
              <a:defRPr/>
            </a:lvl6pPr>
            <a:lvl7pPr marL="1185468" indent="0" algn="ctr">
              <a:buNone/>
              <a:defRPr/>
            </a:lvl7pPr>
            <a:lvl8pPr marL="1383046" indent="0" algn="ctr">
              <a:buNone/>
              <a:defRPr/>
            </a:lvl8pPr>
            <a:lvl9pPr marL="1580624" indent="0" algn="ctr">
              <a:buNone/>
              <a:defRPr/>
            </a:lvl9pPr>
          </a:lstStyle>
          <a:p>
            <a:r>
              <a:rPr lang="en-CA"/>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AB5C75-1BD0-4740-824C-F8335A3CF5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BF661B-9B97-4484-AA72-ED50EAB267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98740" y="1137920"/>
            <a:ext cx="4145138" cy="1024128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463324" y="1137920"/>
            <a:ext cx="12367683" cy="1024128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18F767-5E35-42AF-AF29-669124FDF8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E94CA6-99D5-4E04-A9FB-6277D00A4C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40934" y="8226213"/>
            <a:ext cx="16581262" cy="2542540"/>
          </a:xfrm>
        </p:spPr>
        <p:txBody>
          <a:bodyPr anchor="t"/>
          <a:lstStyle>
            <a:lvl1pPr algn="l">
              <a:defRPr sz="1667" b="1" cap="all"/>
            </a:lvl1pPr>
          </a:lstStyle>
          <a:p>
            <a:r>
              <a:rPr lang="en-CA"/>
              <a:t>Click to edit Master title style</a:t>
            </a:r>
            <a:endParaRPr lang="en-US"/>
          </a:p>
        </p:txBody>
      </p:sp>
      <p:sp>
        <p:nvSpPr>
          <p:cNvPr id="3" name="Text Placeholder 2"/>
          <p:cNvSpPr>
            <a:spLocks noGrp="1"/>
          </p:cNvSpPr>
          <p:nvPr>
            <p:ph type="body" idx="1"/>
          </p:nvPr>
        </p:nvSpPr>
        <p:spPr>
          <a:xfrm>
            <a:off x="1540934" y="5426194"/>
            <a:ext cx="16581262" cy="2800021"/>
          </a:xfrm>
        </p:spPr>
        <p:txBody>
          <a:bodyPr anchor="b"/>
          <a:lstStyle>
            <a:lvl1pPr marL="0" indent="0">
              <a:buNone/>
              <a:defRPr sz="867"/>
            </a:lvl1pPr>
            <a:lvl2pPr marL="197578" indent="0">
              <a:buNone/>
              <a:defRPr sz="800"/>
            </a:lvl2pPr>
            <a:lvl3pPr marL="395156" indent="0">
              <a:buNone/>
              <a:defRPr sz="733"/>
            </a:lvl3pPr>
            <a:lvl4pPr marL="592734" indent="0">
              <a:buNone/>
              <a:defRPr sz="600"/>
            </a:lvl4pPr>
            <a:lvl5pPr marL="790312" indent="0">
              <a:buNone/>
              <a:defRPr sz="600"/>
            </a:lvl5pPr>
            <a:lvl6pPr marL="987890" indent="0">
              <a:buNone/>
              <a:defRPr sz="600"/>
            </a:lvl6pPr>
            <a:lvl7pPr marL="1185468" indent="0">
              <a:buNone/>
              <a:defRPr sz="600"/>
            </a:lvl7pPr>
            <a:lvl8pPr marL="1383046" indent="0">
              <a:buNone/>
              <a:defRPr sz="600"/>
            </a:lvl8pPr>
            <a:lvl9pPr marL="1580624" indent="0">
              <a:buNone/>
              <a:defRPr sz="6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A4128B-B2D7-43E6-973F-07F5DADEE8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463324"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9787468"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F94766-3424-455A-A356-B033A4BD4C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5079" y="512986"/>
            <a:ext cx="17557044" cy="21336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975078" y="2865875"/>
            <a:ext cx="8619067"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4" name="Content Placeholder 3"/>
          <p:cNvSpPr>
            <a:spLocks noGrp="1"/>
          </p:cNvSpPr>
          <p:nvPr>
            <p:ph sz="half" idx="2"/>
          </p:nvPr>
        </p:nvSpPr>
        <p:spPr>
          <a:xfrm>
            <a:off x="975078" y="4059769"/>
            <a:ext cx="8619067"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9909528" y="2865875"/>
            <a:ext cx="8622595"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6" name="Content Placeholder 5"/>
          <p:cNvSpPr>
            <a:spLocks noGrp="1"/>
          </p:cNvSpPr>
          <p:nvPr>
            <p:ph sz="quarter" idx="4"/>
          </p:nvPr>
        </p:nvSpPr>
        <p:spPr>
          <a:xfrm>
            <a:off x="9909528" y="4059769"/>
            <a:ext cx="8622595"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FBF569-B6F7-4897-852F-787AED68C4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A7D116-90EF-444B-AA26-D8B7EBBE7B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4835C6-1E2F-4D2B-8523-9D49B3D237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5078" y="509693"/>
            <a:ext cx="6417734" cy="2169160"/>
          </a:xfrm>
        </p:spPr>
        <p:txBody>
          <a:bodyPr anchor="b"/>
          <a:lstStyle>
            <a:lvl1pPr algn="l">
              <a:defRPr sz="867" b="1"/>
            </a:lvl1pPr>
          </a:lstStyle>
          <a:p>
            <a:r>
              <a:rPr lang="en-CA"/>
              <a:t>Click to edit Master title style</a:t>
            </a:r>
            <a:endParaRPr lang="en-US"/>
          </a:p>
        </p:txBody>
      </p:sp>
      <p:sp>
        <p:nvSpPr>
          <p:cNvPr id="3" name="Content Placeholder 2"/>
          <p:cNvSpPr>
            <a:spLocks noGrp="1"/>
          </p:cNvSpPr>
          <p:nvPr>
            <p:ph idx="1"/>
          </p:nvPr>
        </p:nvSpPr>
        <p:spPr>
          <a:xfrm>
            <a:off x="7627056" y="509695"/>
            <a:ext cx="10905067" cy="10926139"/>
          </a:xfrm>
        </p:spPr>
        <p:txBody>
          <a:bodyPr/>
          <a:lstStyle>
            <a:lvl1pPr>
              <a:defRPr sz="1400"/>
            </a:lvl1pPr>
            <a:lvl2pPr>
              <a:defRPr sz="1200"/>
            </a:lvl2pPr>
            <a:lvl3pPr>
              <a:defRPr sz="1067"/>
            </a:lvl3pPr>
            <a:lvl4pPr>
              <a:defRPr sz="867"/>
            </a:lvl4pPr>
            <a:lvl5pPr>
              <a:defRPr sz="867"/>
            </a:lvl5pPr>
            <a:lvl6pPr>
              <a:defRPr sz="867"/>
            </a:lvl6pPr>
            <a:lvl7pPr>
              <a:defRPr sz="867"/>
            </a:lvl7pPr>
            <a:lvl8pPr>
              <a:defRPr sz="867"/>
            </a:lvl8pPr>
            <a:lvl9pPr>
              <a:defRPr sz="867"/>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975078" y="2678856"/>
            <a:ext cx="6417734" cy="8756979"/>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4D112F-AC3D-431E-B0A2-840072B5E3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3406" y="8961123"/>
            <a:ext cx="11704461" cy="1058239"/>
          </a:xfrm>
        </p:spPr>
        <p:txBody>
          <a:bodyPr anchor="b"/>
          <a:lstStyle>
            <a:lvl1pPr algn="l">
              <a:defRPr sz="867" b="1"/>
            </a:lvl1pPr>
          </a:lstStyle>
          <a:p>
            <a:r>
              <a:rPr lang="en-CA"/>
              <a:t>Click to edit Master title style</a:t>
            </a:r>
            <a:endParaRPr lang="en-US"/>
          </a:p>
        </p:txBody>
      </p:sp>
      <p:sp>
        <p:nvSpPr>
          <p:cNvPr id="3" name="Picture Placeholder 2"/>
          <p:cNvSpPr>
            <a:spLocks noGrp="1"/>
          </p:cNvSpPr>
          <p:nvPr>
            <p:ph type="pic" idx="1"/>
          </p:nvPr>
        </p:nvSpPr>
        <p:spPr>
          <a:xfrm>
            <a:off x="3823406" y="1143847"/>
            <a:ext cx="11704461" cy="7680960"/>
          </a:xfrm>
        </p:spPr>
        <p:txBody>
          <a:bodyPr lIns="276592" tIns="138295" rIns="276592" bIns="138295"/>
          <a:lstStyle>
            <a:lvl1pPr marL="0" indent="0">
              <a:buNone/>
              <a:defRPr sz="1400"/>
            </a:lvl1pPr>
            <a:lvl2pPr marL="197578" indent="0">
              <a:buNone/>
              <a:defRPr sz="1200"/>
            </a:lvl2pPr>
            <a:lvl3pPr marL="395156" indent="0">
              <a:buNone/>
              <a:defRPr sz="1067"/>
            </a:lvl3pPr>
            <a:lvl4pPr marL="592734" indent="0">
              <a:buNone/>
              <a:defRPr sz="867"/>
            </a:lvl4pPr>
            <a:lvl5pPr marL="790312" indent="0">
              <a:buNone/>
              <a:defRPr sz="867"/>
            </a:lvl5pPr>
            <a:lvl6pPr marL="987890" indent="0">
              <a:buNone/>
              <a:defRPr sz="867"/>
            </a:lvl6pPr>
            <a:lvl7pPr marL="1185468" indent="0">
              <a:buNone/>
              <a:defRPr sz="867"/>
            </a:lvl7pPr>
            <a:lvl8pPr marL="1383046" indent="0">
              <a:buNone/>
              <a:defRPr sz="867"/>
            </a:lvl8pPr>
            <a:lvl9pPr marL="1580624" indent="0">
              <a:buNone/>
              <a:defRPr sz="867"/>
            </a:lvl9pPr>
          </a:lstStyle>
          <a:p>
            <a:pPr lvl="0"/>
            <a:endParaRPr lang="en-US" noProof="0"/>
          </a:p>
        </p:txBody>
      </p:sp>
      <p:sp>
        <p:nvSpPr>
          <p:cNvPr id="4" name="Text Placeholder 3"/>
          <p:cNvSpPr>
            <a:spLocks noGrp="1"/>
          </p:cNvSpPr>
          <p:nvPr>
            <p:ph type="body" sz="half" idx="2"/>
          </p:nvPr>
        </p:nvSpPr>
        <p:spPr>
          <a:xfrm>
            <a:off x="3823406" y="10019362"/>
            <a:ext cx="11704461" cy="1502081"/>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178AC9-857B-4853-B914-AFF510DF42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70151" y="1950509"/>
            <a:ext cx="27978100" cy="3657600"/>
          </a:xfrm>
          <a:prstGeom prst="rect">
            <a:avLst/>
          </a:prstGeom>
          <a:noFill/>
          <a:ln w="9525">
            <a:noFill/>
            <a:miter lim="800000"/>
            <a:headEnd/>
            <a:tailEnd/>
          </a:ln>
        </p:spPr>
        <p:txBody>
          <a:bodyPr vert="horz" wrap="square" lIns="464453" tIns="232225" rIns="464453" bIns="23222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470151" y="6339418"/>
            <a:ext cx="27978100" cy="13167783"/>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701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defRPr sz="4734" smtClean="0"/>
            </a:lvl1pPr>
          </a:lstStyle>
          <a:p>
            <a:pPr>
              <a:defRPr/>
            </a:pPr>
            <a:endParaRPr lang="en-US"/>
          </a:p>
        </p:txBody>
      </p:sp>
      <p:sp>
        <p:nvSpPr>
          <p:cNvPr id="1029" name="Rectangle 5"/>
          <p:cNvSpPr>
            <a:spLocks noGrp="1" noChangeArrowheads="1"/>
          </p:cNvSpPr>
          <p:nvPr>
            <p:ph type="ftr" sz="quarter" idx="3"/>
          </p:nvPr>
        </p:nvSpPr>
        <p:spPr bwMode="auto">
          <a:xfrm>
            <a:off x="11245851" y="19995093"/>
            <a:ext cx="104267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ctr">
              <a:defRPr sz="4734" smtClean="0"/>
            </a:lvl1pPr>
          </a:lstStyle>
          <a:p>
            <a:pPr>
              <a:defRPr/>
            </a:pPr>
            <a:endParaRPr lang="en-US"/>
          </a:p>
        </p:txBody>
      </p:sp>
      <p:sp>
        <p:nvSpPr>
          <p:cNvPr id="1030" name="Rectangle 6"/>
          <p:cNvSpPr>
            <a:spLocks noGrp="1" noChangeArrowheads="1"/>
          </p:cNvSpPr>
          <p:nvPr>
            <p:ph type="sldNum" sz="quarter" idx="4"/>
          </p:nvPr>
        </p:nvSpPr>
        <p:spPr bwMode="auto">
          <a:xfrm>
            <a:off x="235902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r">
              <a:defRPr sz="4734" smtClean="0"/>
            </a:lvl1pPr>
          </a:lstStyle>
          <a:p>
            <a:pPr>
              <a:defRPr/>
            </a:pPr>
            <a:fld id="{C8F86A8C-B582-43F8-8908-A0CAFB8CC768}" type="slidenum">
              <a:rPr lang="en-US"/>
              <a:pPr>
                <a:defRPr/>
              </a:pPr>
              <a:t>‹#›</a:t>
            </a:fld>
            <a:endParaRPr lang="en-US"/>
          </a:p>
        </p:txBody>
      </p:sp>
      <p:sp>
        <p:nvSpPr>
          <p:cNvPr id="1035" name="Rectangle 11"/>
          <p:cNvSpPr>
            <a:spLocks noChangeArrowheads="1"/>
          </p:cNvSpPr>
          <p:nvPr userDrawn="1"/>
        </p:nvSpPr>
        <p:spPr bwMode="auto">
          <a:xfrm>
            <a:off x="0" y="0"/>
            <a:ext cx="32918400" cy="21945600"/>
          </a:xfrm>
          <a:prstGeom prst="rect">
            <a:avLst/>
          </a:prstGeom>
          <a:noFill/>
          <a:ln w="25400">
            <a:solidFill>
              <a:schemeClr val="tx1"/>
            </a:solidFill>
            <a:miter lim="800000"/>
            <a:headEnd/>
            <a:tailEnd/>
          </a:ln>
        </p:spPr>
        <p:txBody>
          <a:bodyPr wrap="none" lIns="66352" tIns="33175" rIns="66352" bIns="33175" anchor="ctr"/>
          <a:lstStyle/>
          <a:p>
            <a:pPr defTabSz="1023460">
              <a:defRPr/>
            </a:pPr>
            <a:endParaRPr lang="en-US" sz="1285"/>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095780" rtl="0" eaLnBrk="0" fontAlgn="base" hangingPunct="0">
        <a:spcBef>
          <a:spcPct val="0"/>
        </a:spcBef>
        <a:spcAft>
          <a:spcPct val="0"/>
        </a:spcAft>
        <a:defRPr sz="14801">
          <a:solidFill>
            <a:schemeClr val="tx2"/>
          </a:solidFill>
          <a:latin typeface="+mj-lt"/>
          <a:ea typeface="ＭＳ Ｐゴシック" charset="-128"/>
          <a:cs typeface="ＭＳ Ｐゴシック" charset="-128"/>
        </a:defRPr>
      </a:lvl1pPr>
      <a:lvl2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2pPr>
      <a:lvl3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3pPr>
      <a:lvl4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4pPr>
      <a:lvl5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5pPr>
      <a:lvl6pPr marL="197578" algn="ctr" defTabSz="1844062" rtl="0" eaLnBrk="0" fontAlgn="base" hangingPunct="0">
        <a:spcBef>
          <a:spcPct val="0"/>
        </a:spcBef>
        <a:spcAft>
          <a:spcPct val="0"/>
        </a:spcAft>
        <a:defRPr sz="8800">
          <a:solidFill>
            <a:schemeClr val="tx2"/>
          </a:solidFill>
          <a:latin typeface="Times New Roman" pitchFamily="-65" charset="0"/>
        </a:defRPr>
      </a:lvl6pPr>
      <a:lvl7pPr marL="395156" algn="ctr" defTabSz="1844062" rtl="0" eaLnBrk="0" fontAlgn="base" hangingPunct="0">
        <a:spcBef>
          <a:spcPct val="0"/>
        </a:spcBef>
        <a:spcAft>
          <a:spcPct val="0"/>
        </a:spcAft>
        <a:defRPr sz="8800">
          <a:solidFill>
            <a:schemeClr val="tx2"/>
          </a:solidFill>
          <a:latin typeface="Times New Roman" pitchFamily="-65" charset="0"/>
        </a:defRPr>
      </a:lvl7pPr>
      <a:lvl8pPr marL="592734" algn="ctr" defTabSz="1844062" rtl="0" eaLnBrk="0" fontAlgn="base" hangingPunct="0">
        <a:spcBef>
          <a:spcPct val="0"/>
        </a:spcBef>
        <a:spcAft>
          <a:spcPct val="0"/>
        </a:spcAft>
        <a:defRPr sz="8800">
          <a:solidFill>
            <a:schemeClr val="tx2"/>
          </a:solidFill>
          <a:latin typeface="Times New Roman" pitchFamily="-65" charset="0"/>
        </a:defRPr>
      </a:lvl8pPr>
      <a:lvl9pPr marL="790312" algn="ctr" defTabSz="1844062" rtl="0" eaLnBrk="0" fontAlgn="base" hangingPunct="0">
        <a:spcBef>
          <a:spcPct val="0"/>
        </a:spcBef>
        <a:spcAft>
          <a:spcPct val="0"/>
        </a:spcAft>
        <a:defRPr sz="8800">
          <a:solidFill>
            <a:schemeClr val="tx2"/>
          </a:solidFill>
          <a:latin typeface="Times New Roman" pitchFamily="-65" charset="0"/>
        </a:defRPr>
      </a:lvl9pPr>
    </p:titleStyle>
    <p:bodyStyle>
      <a:lvl1pPr marL="1161050" indent="-1161050" algn="l" defTabSz="3095780" rtl="0" eaLnBrk="0" fontAlgn="base" hangingPunct="0">
        <a:spcBef>
          <a:spcPct val="20000"/>
        </a:spcBef>
        <a:spcAft>
          <a:spcPct val="0"/>
        </a:spcAft>
        <a:buChar char="•"/>
        <a:defRPr sz="10734">
          <a:solidFill>
            <a:schemeClr val="tx1"/>
          </a:solidFill>
          <a:latin typeface="+mn-lt"/>
          <a:ea typeface="ＭＳ Ｐゴシック" charset="-128"/>
          <a:cs typeface="ＭＳ Ｐゴシック" charset="-128"/>
        </a:defRPr>
      </a:lvl1pPr>
      <a:lvl2pPr marL="2514726" indent="-966307" algn="l" defTabSz="3095780" rtl="0" eaLnBrk="0" fontAlgn="base" hangingPunct="0">
        <a:spcBef>
          <a:spcPct val="20000"/>
        </a:spcBef>
        <a:spcAft>
          <a:spcPct val="0"/>
        </a:spcAft>
        <a:buChar char="–"/>
        <a:defRPr sz="9534">
          <a:solidFill>
            <a:schemeClr val="tx1"/>
          </a:solidFill>
          <a:latin typeface="+mn-lt"/>
          <a:ea typeface="ＭＳ Ｐゴシック" pitchFamily="-65" charset="-128"/>
        </a:defRPr>
      </a:lvl2pPr>
      <a:lvl3pPr marL="3869460" indent="-773681" algn="l" defTabSz="3095780" rtl="0" eaLnBrk="0" fontAlgn="base" hangingPunct="0">
        <a:spcBef>
          <a:spcPct val="20000"/>
        </a:spcBef>
        <a:spcAft>
          <a:spcPct val="0"/>
        </a:spcAft>
        <a:buChar char="•"/>
        <a:defRPr sz="8067">
          <a:solidFill>
            <a:schemeClr val="tx1"/>
          </a:solidFill>
          <a:latin typeface="+mn-lt"/>
          <a:ea typeface="ＭＳ Ｐゴシック" pitchFamily="-65" charset="-128"/>
        </a:defRPr>
      </a:lvl3pPr>
      <a:lvl4pPr marL="5418938" indent="-773681"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4pPr>
      <a:lvl5pPr marL="6966298" indent="-772622"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5pPr>
      <a:lvl6pPr marL="4346717"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6pPr>
      <a:lvl7pPr marL="4544295"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7pPr>
      <a:lvl8pPr marL="4741873"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8pPr>
      <a:lvl9pPr marL="4939451"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9pPr>
    </p:bodyStyle>
    <p:otherStyle>
      <a:defPPr>
        <a:defRPr lang="en-US"/>
      </a:defPPr>
      <a:lvl1pPr marL="0" algn="l" defTabSz="197578" rtl="0" eaLnBrk="1" latinLnBrk="0" hangingPunct="1">
        <a:defRPr sz="800" kern="1200">
          <a:solidFill>
            <a:schemeClr val="tx1"/>
          </a:solidFill>
          <a:latin typeface="+mn-lt"/>
          <a:ea typeface="+mn-ea"/>
          <a:cs typeface="+mn-cs"/>
        </a:defRPr>
      </a:lvl1pPr>
      <a:lvl2pPr marL="197578" algn="l" defTabSz="197578" rtl="0" eaLnBrk="1" latinLnBrk="0" hangingPunct="1">
        <a:defRPr sz="800" kern="1200">
          <a:solidFill>
            <a:schemeClr val="tx1"/>
          </a:solidFill>
          <a:latin typeface="+mn-lt"/>
          <a:ea typeface="+mn-ea"/>
          <a:cs typeface="+mn-cs"/>
        </a:defRPr>
      </a:lvl2pPr>
      <a:lvl3pPr marL="395156" algn="l" defTabSz="197578" rtl="0" eaLnBrk="1" latinLnBrk="0" hangingPunct="1">
        <a:defRPr sz="800" kern="1200">
          <a:solidFill>
            <a:schemeClr val="tx1"/>
          </a:solidFill>
          <a:latin typeface="+mn-lt"/>
          <a:ea typeface="+mn-ea"/>
          <a:cs typeface="+mn-cs"/>
        </a:defRPr>
      </a:lvl3pPr>
      <a:lvl4pPr marL="592734" algn="l" defTabSz="197578" rtl="0" eaLnBrk="1" latinLnBrk="0" hangingPunct="1">
        <a:defRPr sz="800" kern="1200">
          <a:solidFill>
            <a:schemeClr val="tx1"/>
          </a:solidFill>
          <a:latin typeface="+mn-lt"/>
          <a:ea typeface="+mn-ea"/>
          <a:cs typeface="+mn-cs"/>
        </a:defRPr>
      </a:lvl4pPr>
      <a:lvl5pPr marL="790312" algn="l" defTabSz="197578" rtl="0" eaLnBrk="1" latinLnBrk="0" hangingPunct="1">
        <a:defRPr sz="800" kern="1200">
          <a:solidFill>
            <a:schemeClr val="tx1"/>
          </a:solidFill>
          <a:latin typeface="+mn-lt"/>
          <a:ea typeface="+mn-ea"/>
          <a:cs typeface="+mn-cs"/>
        </a:defRPr>
      </a:lvl5pPr>
      <a:lvl6pPr marL="987890" algn="l" defTabSz="197578" rtl="0" eaLnBrk="1" latinLnBrk="0" hangingPunct="1">
        <a:defRPr sz="800" kern="1200">
          <a:solidFill>
            <a:schemeClr val="tx1"/>
          </a:solidFill>
          <a:latin typeface="+mn-lt"/>
          <a:ea typeface="+mn-ea"/>
          <a:cs typeface="+mn-cs"/>
        </a:defRPr>
      </a:lvl6pPr>
      <a:lvl7pPr marL="1185468" algn="l" defTabSz="197578" rtl="0" eaLnBrk="1" latinLnBrk="0" hangingPunct="1">
        <a:defRPr sz="800" kern="1200">
          <a:solidFill>
            <a:schemeClr val="tx1"/>
          </a:solidFill>
          <a:latin typeface="+mn-lt"/>
          <a:ea typeface="+mn-ea"/>
          <a:cs typeface="+mn-cs"/>
        </a:defRPr>
      </a:lvl7pPr>
      <a:lvl8pPr marL="1383046" algn="l" defTabSz="197578" rtl="0" eaLnBrk="1" latinLnBrk="0" hangingPunct="1">
        <a:defRPr sz="800" kern="1200">
          <a:solidFill>
            <a:schemeClr val="tx1"/>
          </a:solidFill>
          <a:latin typeface="+mn-lt"/>
          <a:ea typeface="+mn-ea"/>
          <a:cs typeface="+mn-cs"/>
        </a:defRPr>
      </a:lvl8pPr>
      <a:lvl9pPr marL="1580624" algn="l" defTabSz="197578"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heinonline.org/HOL/Page?handle=hein.journals/mujlt7&amp;div=5&amp;&amp;collection=journals" TargetMode="External"/><Relationship Id="rId3" Type="http://schemas.openxmlformats.org/officeDocument/2006/relationships/image" Target="../media/image1.png"/><Relationship Id="rId7" Type="http://schemas.openxmlformats.org/officeDocument/2006/relationships/hyperlink" Target="https://doaj.org/article/b59fcd614381467ab3374d9612f509eb"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hyperlink" Target="https://jppc.ro/index.php/jppc/article/view/87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 name="Group 222"/>
          <p:cNvGrpSpPr/>
          <p:nvPr/>
        </p:nvGrpSpPr>
        <p:grpSpPr>
          <a:xfrm>
            <a:off x="0" y="-20530"/>
            <a:ext cx="32918399" cy="4211530"/>
            <a:chOff x="0" y="240138"/>
            <a:chExt cx="43891200" cy="6317296"/>
          </a:xfrm>
        </p:grpSpPr>
        <p:sp>
          <p:nvSpPr>
            <p:cNvPr id="224" name="Rectangle 223"/>
            <p:cNvSpPr/>
            <p:nvPr/>
          </p:nvSpPr>
          <p:spPr bwMode="auto">
            <a:xfrm>
              <a:off x="0" y="5791200"/>
              <a:ext cx="43891200" cy="457200"/>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60960" tIns="30480" rIns="60960" bIns="30480" numCol="1" rtlCol="0" anchor="t" anchorCtr="0" compatLnSpc="1">
              <a:prstTxWarp prst="textNoShape">
                <a:avLst/>
              </a:prstTxWarp>
            </a:bodyPr>
            <a:lstStyle/>
            <a:p>
              <a:pPr defTabSz="3204794" eaLnBrk="1" fontAlgn="auto" hangingPunct="1">
                <a:spcBef>
                  <a:spcPts val="0"/>
                </a:spcBef>
                <a:spcAft>
                  <a:spcPts val="0"/>
                </a:spcAft>
                <a:defRPr/>
              </a:pPr>
              <a:endParaRPr lang="en-US" sz="6334" i="1" kern="0">
                <a:solidFill>
                  <a:schemeClr val="bg1"/>
                </a:solidFill>
                <a:latin typeface="Arial" panose="020B0604020202020204" pitchFamily="34" charset="0"/>
                <a:ea typeface="Helvetica" charset="0"/>
                <a:cs typeface="Arial" panose="020B0604020202020204" pitchFamily="34" charset="0"/>
              </a:endParaRPr>
            </a:p>
          </p:txBody>
        </p:sp>
        <p:sp>
          <p:nvSpPr>
            <p:cNvPr id="229" name="Rectangle 115"/>
            <p:cNvSpPr>
              <a:spLocks noChangeArrowheads="1"/>
            </p:cNvSpPr>
            <p:nvPr/>
          </p:nvSpPr>
          <p:spPr bwMode="auto">
            <a:xfrm>
              <a:off x="0" y="328862"/>
              <a:ext cx="43891200" cy="5943600"/>
            </a:xfrm>
            <a:prstGeom prst="rect">
              <a:avLst/>
            </a:prstGeom>
            <a:solidFill>
              <a:srgbClr val="004F42"/>
            </a:solidFill>
            <a:ln w="9525">
              <a:noFill/>
              <a:miter lim="800000"/>
              <a:headEnd/>
              <a:tailEnd/>
            </a:ln>
          </p:spPr>
          <p:txBody>
            <a:bodyPr wrap="none" anchor="ctr"/>
            <a:lstStyle/>
            <a:p>
              <a:pPr defTabSz="609630" eaLnBrk="1" fontAlgn="auto" hangingPunct="1">
                <a:spcBef>
                  <a:spcPts val="0"/>
                </a:spcBef>
                <a:spcAft>
                  <a:spcPts val="0"/>
                </a:spcAft>
                <a:defRPr/>
              </a:pPr>
              <a:endParaRPr lang="en-US" sz="6334" i="1" kern="0">
                <a:solidFill>
                  <a:schemeClr val="bg1"/>
                </a:solidFill>
                <a:latin typeface="Arial" panose="020B0604020202020204" pitchFamily="34" charset="0"/>
                <a:ea typeface="Helvetica" charset="0"/>
                <a:cs typeface="Arial" panose="020B0604020202020204" pitchFamily="34" charset="0"/>
              </a:endParaRPr>
            </a:p>
          </p:txBody>
        </p:sp>
        <p:sp>
          <p:nvSpPr>
            <p:cNvPr id="231" name="Text Box 9"/>
            <p:cNvSpPr txBox="1">
              <a:spLocks noChangeArrowheads="1"/>
            </p:cNvSpPr>
            <p:nvPr/>
          </p:nvSpPr>
          <p:spPr bwMode="auto">
            <a:xfrm>
              <a:off x="3886256" y="240138"/>
              <a:ext cx="36118685" cy="2140805"/>
            </a:xfrm>
            <a:prstGeom prst="rect">
              <a:avLst/>
            </a:prstGeom>
            <a:noFill/>
            <a:ln w="9525">
              <a:noFill/>
              <a:miter lim="800000"/>
              <a:headEnd/>
              <a:tailEnd/>
            </a:ln>
          </p:spPr>
          <p:txBody>
            <a:bodyPr wrap="square" lIns="285640" tIns="142820" rIns="285640" bIns="142820">
              <a:spAutoFit/>
            </a:bodyPr>
            <a:lstStyle/>
            <a:p>
              <a:pPr marL="0" marR="0" algn="ctr">
                <a:spcBef>
                  <a:spcPts val="0"/>
                </a:spcBef>
                <a:spcAft>
                  <a:spcPts val="0"/>
                </a:spcAft>
              </a:pPr>
              <a:r>
                <a:rPr lang="en-US" sz="7400" b="1">
                  <a:solidFill>
                    <a:schemeClr val="bg1"/>
                  </a:solidFill>
                  <a:latin typeface="Arial" panose="020B0604020202020204" pitchFamily="34" charset="0"/>
                  <a:ea typeface="Times New Roman" panose="02020603050405020304" pitchFamily="18" charset="0"/>
                  <a:cs typeface="Arial" panose="020B0604020202020204" pitchFamily="34" charset="0"/>
                </a:rPr>
                <a:t>Digital Danger: Preventing Adolescent Exploitation Online</a:t>
              </a:r>
              <a:endParaRPr lang="en-US" sz="74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252" name="Text Box 8"/>
            <p:cNvSpPr txBox="1">
              <a:spLocks noChangeArrowheads="1"/>
            </p:cNvSpPr>
            <p:nvPr/>
          </p:nvSpPr>
          <p:spPr bwMode="auto">
            <a:xfrm>
              <a:off x="0" y="2390242"/>
              <a:ext cx="43891199" cy="4167192"/>
            </a:xfrm>
            <a:prstGeom prst="rect">
              <a:avLst/>
            </a:prstGeom>
            <a:noFill/>
            <a:ln w="9525">
              <a:noFill/>
              <a:miter lim="800000"/>
              <a:headEnd/>
              <a:tailEnd/>
            </a:ln>
          </p:spPr>
          <p:txBody>
            <a:bodyPr lIns="261225" tIns="261225" rIns="261225" bIns="261225"/>
            <a:lstStyle/>
            <a:p>
              <a:pPr lvl="1" algn="ctr">
                <a:spcBef>
                  <a:spcPts val="0"/>
                </a:spcBef>
                <a:spcAft>
                  <a:spcPts val="0"/>
                </a:spcAft>
              </a:pPr>
              <a:r>
                <a:rPr lang="en-US" sz="5000" b="1">
                  <a:solidFill>
                    <a:schemeClr val="bg1"/>
                  </a:solidFill>
                  <a:latin typeface="Arial" panose="020B0604020202020204" pitchFamily="34" charset="0"/>
                  <a:ea typeface="Times New Roman" panose="02020603050405020304" pitchFamily="18" charset="0"/>
                  <a:cs typeface="Arial" panose="020B0604020202020204" pitchFamily="34" charset="0"/>
                </a:rPr>
                <a:t>Reese Wells</a:t>
              </a:r>
            </a:p>
            <a:p>
              <a:pPr marL="0" marR="0" algn="ctr">
                <a:spcBef>
                  <a:spcPts val="0"/>
                </a:spcBef>
                <a:spcAft>
                  <a:spcPts val="0"/>
                </a:spcAft>
              </a:pPr>
              <a:r>
                <a:rPr lang="en-US" sz="5000" b="1">
                  <a:solidFill>
                    <a:schemeClr val="bg1"/>
                  </a:solidFill>
                  <a:latin typeface="Arial" panose="020B0604020202020204" pitchFamily="34" charset="0"/>
                  <a:ea typeface="Times New Roman" panose="02020603050405020304" pitchFamily="18" charset="0"/>
                  <a:cs typeface="Arial" panose="020B0604020202020204" pitchFamily="34" charset="0"/>
                </a:rPr>
                <a:t>Faculty Sponsor:  Professor Shelley Grant</a:t>
              </a:r>
            </a:p>
            <a:p>
              <a:pPr marL="0" marR="0" algn="ctr">
                <a:spcBef>
                  <a:spcPts val="0"/>
                </a:spcBef>
                <a:spcAft>
                  <a:spcPts val="0"/>
                </a:spcAft>
              </a:pPr>
              <a:r>
                <a:rPr lang="en-US" sz="4000" b="1" baseline="3000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Jacksonville University, Jacksonville, FL, USA</a:t>
              </a:r>
            </a:p>
          </p:txBody>
        </p:sp>
      </p:grpSp>
      <p:sp>
        <p:nvSpPr>
          <p:cNvPr id="2" name="TextBox 1"/>
          <p:cNvSpPr txBox="1"/>
          <p:nvPr/>
        </p:nvSpPr>
        <p:spPr>
          <a:xfrm>
            <a:off x="228599" y="4139416"/>
            <a:ext cx="4153795" cy="830997"/>
          </a:xfrm>
          <a:prstGeom prst="rect">
            <a:avLst/>
          </a:prstGeom>
          <a:noFill/>
        </p:spPr>
        <p:txBody>
          <a:bodyPr wrap="square" rtlCol="0">
            <a:spAutoFit/>
          </a:bodyPr>
          <a:lstStyle/>
          <a:p>
            <a:r>
              <a:rPr lang="en-US" sz="4800" b="1">
                <a:solidFill>
                  <a:srgbClr val="004F42"/>
                </a:solidFill>
                <a:latin typeface="Arial" panose="020B0604020202020204" pitchFamily="34" charset="0"/>
                <a:ea typeface="Helvetica" charset="0"/>
                <a:cs typeface="Arial" panose="020B0604020202020204" pitchFamily="34" charset="0"/>
              </a:rPr>
              <a:t>Significance</a:t>
            </a:r>
          </a:p>
        </p:txBody>
      </p:sp>
      <p:sp>
        <p:nvSpPr>
          <p:cNvPr id="18" name="TextBox 17"/>
          <p:cNvSpPr txBox="1"/>
          <p:nvPr/>
        </p:nvSpPr>
        <p:spPr>
          <a:xfrm>
            <a:off x="23012400" y="4253891"/>
            <a:ext cx="3541354" cy="830997"/>
          </a:xfrm>
          <a:prstGeom prst="rect">
            <a:avLst/>
          </a:prstGeom>
          <a:noFill/>
        </p:spPr>
        <p:txBody>
          <a:bodyPr wrap="none" rtlCol="0">
            <a:spAutoFit/>
          </a:bodyPr>
          <a:lstStyle/>
          <a:p>
            <a:r>
              <a:rPr lang="en-US" sz="4800" b="1">
                <a:solidFill>
                  <a:srgbClr val="004F42"/>
                </a:solidFill>
                <a:latin typeface="Arial" panose="020B0604020202020204" pitchFamily="34" charset="0"/>
                <a:ea typeface="Helvetica" charset="0"/>
                <a:cs typeface="Arial" panose="020B0604020202020204" pitchFamily="34" charset="0"/>
              </a:rPr>
              <a:t>Conclusion</a:t>
            </a:r>
          </a:p>
        </p:txBody>
      </p:sp>
      <p:sp>
        <p:nvSpPr>
          <p:cNvPr id="24" name="TextBox 23"/>
          <p:cNvSpPr txBox="1"/>
          <p:nvPr/>
        </p:nvSpPr>
        <p:spPr>
          <a:xfrm>
            <a:off x="11451170" y="4190420"/>
            <a:ext cx="3435340" cy="830997"/>
          </a:xfrm>
          <a:prstGeom prst="rect">
            <a:avLst/>
          </a:prstGeom>
          <a:noFill/>
        </p:spPr>
        <p:txBody>
          <a:bodyPr wrap="square" rtlCol="0">
            <a:spAutoFit/>
          </a:bodyPr>
          <a:lstStyle/>
          <a:p>
            <a:r>
              <a:rPr lang="en-US" sz="4800" b="1">
                <a:solidFill>
                  <a:srgbClr val="004F42"/>
                </a:solidFill>
                <a:latin typeface="Arial" panose="020B0604020202020204" pitchFamily="34" charset="0"/>
                <a:ea typeface="Helvetica" charset="0"/>
                <a:cs typeface="Arial" panose="020B0604020202020204" pitchFamily="34" charset="0"/>
              </a:rPr>
              <a:t>Objectives</a:t>
            </a:r>
          </a:p>
        </p:txBody>
      </p:sp>
      <p:pic>
        <p:nvPicPr>
          <p:cNvPr id="4" name="Picture 3"/>
          <p:cNvPicPr>
            <a:picLocks noChangeAspect="1"/>
          </p:cNvPicPr>
          <p:nvPr/>
        </p:nvPicPr>
        <p:blipFill>
          <a:blip r:embed="rId3"/>
          <a:stretch>
            <a:fillRect/>
          </a:stretch>
        </p:blipFill>
        <p:spPr>
          <a:xfrm>
            <a:off x="29375014" y="253906"/>
            <a:ext cx="3181034" cy="2995427"/>
          </a:xfrm>
          <a:prstGeom prst="rect">
            <a:avLst/>
          </a:prstGeom>
        </p:spPr>
      </p:pic>
      <p:sp>
        <p:nvSpPr>
          <p:cNvPr id="36" name="Rectangle 262"/>
          <p:cNvSpPr>
            <a:spLocks noChangeArrowheads="1"/>
          </p:cNvSpPr>
          <p:nvPr/>
        </p:nvSpPr>
        <p:spPr bwMode="auto">
          <a:xfrm>
            <a:off x="4136593" y="18988088"/>
            <a:ext cx="130738" cy="19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sp>
        <p:nvSpPr>
          <p:cNvPr id="42" name="Line 508"/>
          <p:cNvSpPr>
            <a:spLocks noChangeShapeType="1"/>
          </p:cNvSpPr>
          <p:nvPr/>
        </p:nvSpPr>
        <p:spPr bwMode="auto">
          <a:xfrm>
            <a:off x="15511824" y="9358313"/>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Text Box 709"/>
          <p:cNvSpPr txBox="1">
            <a:spLocks noChangeArrowheads="1"/>
          </p:cNvSpPr>
          <p:nvPr/>
        </p:nvSpPr>
        <p:spPr bwMode="auto">
          <a:xfrm>
            <a:off x="11419319" y="4970414"/>
            <a:ext cx="10678681" cy="688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r>
              <a:rPr lang="en-US" altLang="en-US" sz="3200" dirty="0"/>
              <a:t> Raise awareness of this issue which is big in Europe –</a:t>
            </a:r>
            <a:r>
              <a:rPr lang="en-US" sz="3200" i="0" u="none" strike="noStrike" dirty="0">
                <a:solidFill>
                  <a:srgbClr val="262626"/>
                </a:solidFill>
                <a:effectLst/>
                <a:latin typeface="Arial" panose="020B0604020202020204" pitchFamily="34" charset="0"/>
              </a:rPr>
              <a:t>EUROPOL has established the project HAVEN which aims to search and investigate abuse of children inside of Europe </a:t>
            </a:r>
            <a:r>
              <a:rPr lang="en-US" sz="3200" b="0" i="0" u="none" strike="noStrike" dirty="0">
                <a:solidFill>
                  <a:srgbClr val="262626"/>
                </a:solidFill>
                <a:effectLst/>
                <a:latin typeface="Arial" panose="020B0604020202020204" pitchFamily="34" charset="0"/>
              </a:rPr>
              <a:t>(</a:t>
            </a:r>
            <a:r>
              <a:rPr lang="en-US" sz="3200" b="0" i="0" u="none" strike="noStrike" dirty="0" err="1">
                <a:solidFill>
                  <a:srgbClr val="262626"/>
                </a:solidFill>
                <a:effectLst/>
                <a:latin typeface="Arial" panose="020B0604020202020204" pitchFamily="34" charset="0"/>
              </a:rPr>
              <a:t>Calcara</a:t>
            </a:r>
            <a:r>
              <a:rPr lang="en-US" sz="3200" dirty="0">
                <a:solidFill>
                  <a:srgbClr val="262626"/>
                </a:solidFill>
              </a:rPr>
              <a:t>, 2013</a:t>
            </a:r>
            <a:r>
              <a:rPr lang="en-US" sz="3200" b="0" i="0" u="none" strike="noStrike" dirty="0">
                <a:solidFill>
                  <a:srgbClr val="262626"/>
                </a:solidFill>
                <a:effectLst/>
                <a:latin typeface="Arial" panose="020B0604020202020204" pitchFamily="34" charset="0"/>
              </a:rPr>
              <a:t>).</a:t>
            </a:r>
            <a:endParaRPr lang="en-US" sz="3200" b="0" i="0" u="none" strike="noStrike" dirty="0">
              <a:solidFill>
                <a:srgbClr val="262626"/>
              </a:solidFill>
              <a:effectLst/>
              <a:latin typeface="Open Sans" panose="020F0502020204030204" pitchFamily="34" charset="0"/>
            </a:endParaRPr>
          </a:p>
          <a:p>
            <a:r>
              <a:rPr lang="en-US" sz="3200" b="0" i="0" u="none" strike="noStrike" dirty="0">
                <a:solidFill>
                  <a:srgbClr val="262626"/>
                </a:solidFill>
                <a:effectLst/>
                <a:latin typeface="Arial" panose="020B0604020202020204" pitchFamily="34" charset="0"/>
              </a:rPr>
              <a:t> To educate both parents and young users of social media of th</a:t>
            </a:r>
            <a:r>
              <a:rPr lang="en-US" sz="3200" dirty="0">
                <a:solidFill>
                  <a:srgbClr val="262626"/>
                </a:solidFill>
              </a:rPr>
              <a:t>e underlying dangers. </a:t>
            </a:r>
          </a:p>
          <a:p>
            <a:r>
              <a:rPr lang="en-US" sz="3200" dirty="0">
                <a:solidFill>
                  <a:srgbClr val="262626"/>
                </a:solidFill>
              </a:rPr>
              <a:t> Encourage parents to monitor their children’s social media accounts and interactions with other users. </a:t>
            </a:r>
          </a:p>
          <a:p>
            <a:r>
              <a:rPr lang="en-US" sz="3200" dirty="0">
                <a:solidFill>
                  <a:srgbClr val="262626"/>
                </a:solidFill>
              </a:rPr>
              <a:t> Encourage stringent policies that hold social media companies accountable and create stricter penalties against offenders. </a:t>
            </a:r>
          </a:p>
          <a:p>
            <a:r>
              <a:rPr lang="en-US" sz="3200" dirty="0">
                <a:solidFill>
                  <a:srgbClr val="262626"/>
                </a:solidFill>
              </a:rPr>
              <a:t> Make the digital world a safer place for our social media-using youth. </a:t>
            </a:r>
          </a:p>
        </p:txBody>
      </p:sp>
      <p:sp>
        <p:nvSpPr>
          <p:cNvPr id="46" name="Text Box 1038"/>
          <p:cNvSpPr txBox="1">
            <a:spLocks noChangeArrowheads="1"/>
          </p:cNvSpPr>
          <p:nvPr/>
        </p:nvSpPr>
        <p:spPr bwMode="auto">
          <a:xfrm>
            <a:off x="7070725" y="24949150"/>
            <a:ext cx="2031527" cy="7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a:p>
        </p:txBody>
      </p:sp>
      <p:sp>
        <p:nvSpPr>
          <p:cNvPr id="48" name="Text Box 1039"/>
          <p:cNvSpPr txBox="1">
            <a:spLocks noChangeArrowheads="1"/>
          </p:cNvSpPr>
          <p:nvPr/>
        </p:nvSpPr>
        <p:spPr bwMode="auto">
          <a:xfrm>
            <a:off x="381000" y="25146000"/>
            <a:ext cx="46126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3200" b="0"/>
          </a:p>
          <a:p>
            <a:pPr eaLnBrk="1" hangingPunct="1">
              <a:spcBef>
                <a:spcPct val="0"/>
              </a:spcBef>
              <a:buFontTx/>
              <a:buNone/>
            </a:pPr>
            <a:endParaRPr lang="en-US" altLang="en-US" sz="3200"/>
          </a:p>
        </p:txBody>
      </p:sp>
      <p:sp>
        <p:nvSpPr>
          <p:cNvPr id="51" name="Rectangle 1049"/>
          <p:cNvSpPr>
            <a:spLocks noChangeArrowheads="1"/>
          </p:cNvSpPr>
          <p:nvPr/>
        </p:nvSpPr>
        <p:spPr bwMode="auto">
          <a:xfrm>
            <a:off x="6096000" y="13639799"/>
            <a:ext cx="2233499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a:p>
        </p:txBody>
      </p:sp>
      <p:sp>
        <p:nvSpPr>
          <p:cNvPr id="75" name="Text Box 2070"/>
          <p:cNvSpPr txBox="1">
            <a:spLocks noChangeArrowheads="1"/>
          </p:cNvSpPr>
          <p:nvPr/>
        </p:nvSpPr>
        <p:spPr bwMode="auto">
          <a:xfrm>
            <a:off x="23012400" y="5159983"/>
            <a:ext cx="9543648"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0" indent="0" eaLnBrk="1" hangingPunct="1">
              <a:spcBef>
                <a:spcPct val="0"/>
              </a:spcBef>
              <a:buNone/>
            </a:pPr>
            <a:r>
              <a:rPr lang="en-US" altLang="en-US" sz="3200" dirty="0"/>
              <a:t>Protecting adolescents online isn’t just about limiting their access to social media, </a:t>
            </a:r>
            <a:r>
              <a:rPr lang="en-US" sz="3200" b="0" i="0" u="none" strike="noStrike" dirty="0">
                <a:solidFill>
                  <a:srgbClr val="262626"/>
                </a:solidFill>
                <a:effectLst/>
                <a:latin typeface="Arial" panose="020B0604020202020204" pitchFamily="34" charset="0"/>
              </a:rPr>
              <a:t>it’s about empowering families, taking responsibility and action, and creating a digital world where safety is the ultimate standard, and not just the exception.</a:t>
            </a:r>
            <a:r>
              <a:rPr lang="en-US" altLang="en-US" sz="3200" dirty="0"/>
              <a:t> </a:t>
            </a:r>
            <a:r>
              <a:rPr lang="en-US" sz="3200" b="0" i="0" u="none" strike="noStrike" dirty="0">
                <a:solidFill>
                  <a:srgbClr val="262626"/>
                </a:solidFill>
                <a:effectLst/>
                <a:latin typeface="Arial" panose="020B0604020202020204" pitchFamily="34" charset="0"/>
              </a:rPr>
              <a:t>This starts with educating social media users and parents of the dangers that lurk online. </a:t>
            </a:r>
            <a:r>
              <a:rPr lang="en-US" altLang="en-US" sz="3200" dirty="0"/>
              <a:t>We need to create awareness programs that educate parents and children of the risks, encourage parents to monitor social media use, and implement more stringent policies/penalties upon social media platforms and their guidelines. </a:t>
            </a:r>
            <a:r>
              <a:rPr lang="en-US" sz="3200" b="0" i="0" u="none" strike="noStrike" dirty="0">
                <a:solidFill>
                  <a:srgbClr val="262626"/>
                </a:solidFill>
                <a:effectLst/>
                <a:latin typeface="Arial" panose="020B0604020202020204" pitchFamily="34" charset="0"/>
              </a:rPr>
              <a:t>If we fail to take these urgent precautions, we put millions of children at risk. Our silence becomes their opportunity. </a:t>
            </a:r>
            <a:endParaRPr lang="en-US" altLang="en-US" sz="3200" dirty="0"/>
          </a:p>
          <a:p>
            <a:pPr marL="0" indent="0" eaLnBrk="1" hangingPunct="1">
              <a:spcBef>
                <a:spcPct val="0"/>
              </a:spcBef>
              <a:buNone/>
            </a:pPr>
            <a:endParaRPr lang="en-US" altLang="en-US" sz="3200" dirty="0"/>
          </a:p>
        </p:txBody>
      </p:sp>
      <p:sp>
        <p:nvSpPr>
          <p:cNvPr id="54" name="Text Box 706"/>
          <p:cNvSpPr txBox="1">
            <a:spLocks noChangeArrowheads="1"/>
          </p:cNvSpPr>
          <p:nvPr/>
        </p:nvSpPr>
        <p:spPr bwMode="auto">
          <a:xfrm>
            <a:off x="203573" y="4763556"/>
            <a:ext cx="10568302"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200" b="0" i="0" u="none" strike="noStrike" dirty="0">
                <a:solidFill>
                  <a:srgbClr val="262626"/>
                </a:solidFill>
                <a:effectLst/>
                <a:latin typeface="Arial" panose="020B0604020202020204" pitchFamily="34" charset="0"/>
              </a:rPr>
              <a:t>The rapid growth in the use of social media platforms has allowed adolescents to connect, communicate, and explore the digital world. However, it has exposed them to significant risks such as exploitation, and other inappropriate content. According to </a:t>
            </a:r>
            <a:r>
              <a:rPr lang="en-US" sz="3200" b="0" i="0" u="none" strike="noStrike" dirty="0" err="1">
                <a:solidFill>
                  <a:srgbClr val="262626"/>
                </a:solidFill>
                <a:effectLst/>
                <a:latin typeface="Arial" panose="020B0604020202020204" pitchFamily="34" charset="0"/>
              </a:rPr>
              <a:t>WeProtect</a:t>
            </a:r>
            <a:r>
              <a:rPr lang="en-US" sz="3200" b="0" i="0" u="none" strike="noStrike" dirty="0">
                <a:solidFill>
                  <a:srgbClr val="262626"/>
                </a:solidFill>
                <a:effectLst/>
                <a:latin typeface="Arial" panose="020B0604020202020204" pitchFamily="34" charset="0"/>
              </a:rPr>
              <a:t> Global Alliance, there has been an increase in the volume of child sexual abuse materials of 87% since 2019 (Alvarez-Guerrero, Fry, Lu, and </a:t>
            </a:r>
            <a:r>
              <a:rPr lang="en-US" sz="3200" b="0" i="0" u="none" strike="noStrike" dirty="0" err="1">
                <a:solidFill>
                  <a:srgbClr val="262626"/>
                </a:solidFill>
                <a:effectLst/>
                <a:latin typeface="Arial" panose="020B0604020202020204" pitchFamily="34" charset="0"/>
              </a:rPr>
              <a:t>Gaitis</a:t>
            </a:r>
            <a:r>
              <a:rPr lang="en-US" sz="3200" b="0" i="0" u="none" strike="noStrike" dirty="0">
                <a:solidFill>
                  <a:srgbClr val="262626"/>
                </a:solidFill>
                <a:effectLst/>
                <a:latin typeface="Arial" panose="020B0604020202020204" pitchFamily="34" charset="0"/>
              </a:rPr>
              <a:t>, 2024). This increase demands </a:t>
            </a:r>
            <a:r>
              <a:rPr lang="en-US" sz="3200" dirty="0">
                <a:solidFill>
                  <a:srgbClr val="262626"/>
                </a:solidFill>
              </a:rPr>
              <a:t>authority to take action. </a:t>
            </a:r>
            <a:r>
              <a:rPr lang="en-US" sz="3200" b="0" i="0" u="none" strike="noStrike">
                <a:solidFill>
                  <a:srgbClr val="262626"/>
                </a:solidFill>
                <a:effectLst/>
                <a:latin typeface="Arial" panose="020B0604020202020204" pitchFamily="34" charset="0"/>
              </a:rPr>
              <a:t>Preventing online exploitation of adolescents requires education on responsible use of social media, stringent, parental monitoring, and enhanced policy and legislation hold media companies accountable for the safety of their youngest users.</a:t>
            </a:r>
            <a:endParaRPr lang="en-US" altLang="en-US" sz="3200" b="1"/>
          </a:p>
        </p:txBody>
      </p:sp>
      <p:sp>
        <p:nvSpPr>
          <p:cNvPr id="59" name="TextBox 58"/>
          <p:cNvSpPr txBox="1"/>
          <p:nvPr/>
        </p:nvSpPr>
        <p:spPr>
          <a:xfrm>
            <a:off x="22740107" y="12831661"/>
            <a:ext cx="5697394" cy="830997"/>
          </a:xfrm>
          <a:prstGeom prst="rect">
            <a:avLst/>
          </a:prstGeom>
          <a:noFill/>
        </p:spPr>
        <p:txBody>
          <a:bodyPr wrap="none" rtlCol="0">
            <a:spAutoFit/>
          </a:bodyPr>
          <a:lstStyle/>
          <a:p>
            <a:r>
              <a:rPr lang="en-US" sz="4800" b="1" dirty="0">
                <a:solidFill>
                  <a:srgbClr val="004F42"/>
                </a:solidFill>
                <a:latin typeface="Helvetica" charset="0"/>
                <a:ea typeface="Helvetica" charset="0"/>
                <a:cs typeface="Helvetica" charset="0"/>
              </a:rPr>
              <a:t>Recommendations</a:t>
            </a:r>
          </a:p>
        </p:txBody>
      </p:sp>
      <p:sp>
        <p:nvSpPr>
          <p:cNvPr id="80" name="TextBox 79"/>
          <p:cNvSpPr txBox="1"/>
          <p:nvPr/>
        </p:nvSpPr>
        <p:spPr>
          <a:xfrm>
            <a:off x="22936200" y="16535400"/>
            <a:ext cx="3507692" cy="830997"/>
          </a:xfrm>
          <a:prstGeom prst="rect">
            <a:avLst/>
          </a:prstGeom>
          <a:noFill/>
        </p:spPr>
        <p:txBody>
          <a:bodyPr wrap="none" rtlCol="0">
            <a:spAutoFit/>
          </a:bodyPr>
          <a:lstStyle/>
          <a:p>
            <a:r>
              <a:rPr lang="en-US" sz="4800" b="1">
                <a:solidFill>
                  <a:srgbClr val="004F42"/>
                </a:solidFill>
                <a:latin typeface="Helvetica" charset="0"/>
                <a:ea typeface="Helvetica" charset="0"/>
                <a:cs typeface="Helvetica" charset="0"/>
              </a:rPr>
              <a:t>References</a:t>
            </a:r>
          </a:p>
        </p:txBody>
      </p:sp>
      <p:sp>
        <p:nvSpPr>
          <p:cNvPr id="82" name="Text Box 2070"/>
          <p:cNvSpPr txBox="1">
            <a:spLocks noChangeArrowheads="1"/>
          </p:cNvSpPr>
          <p:nvPr/>
        </p:nvSpPr>
        <p:spPr bwMode="auto">
          <a:xfrm>
            <a:off x="22777295" y="13636966"/>
            <a:ext cx="945530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0" indent="0" eaLnBrk="1" hangingPunct="1">
              <a:spcBef>
                <a:spcPct val="0"/>
              </a:spcBef>
              <a:buNone/>
            </a:pPr>
            <a:r>
              <a:rPr lang="en-US" sz="3200" b="0" i="0" u="none" strike="noStrike" dirty="0">
                <a:solidFill>
                  <a:srgbClr val="262626"/>
                </a:solidFill>
                <a:effectLst/>
                <a:latin typeface="Arial" panose="020B0604020202020204" pitchFamily="34" charset="0"/>
              </a:rPr>
              <a:t>For the future, law enforcement should monitor any new tactics where offenders could find loopholes. Also, it is important to continue research going forward due to the constant change in technology</a:t>
            </a:r>
            <a:r>
              <a:rPr lang="en-US" altLang="en-US" sz="3200" dirty="0"/>
              <a:t>.</a:t>
            </a:r>
          </a:p>
        </p:txBody>
      </p:sp>
      <p:sp>
        <p:nvSpPr>
          <p:cNvPr id="83" name="TextBox 82"/>
          <p:cNvSpPr txBox="1"/>
          <p:nvPr/>
        </p:nvSpPr>
        <p:spPr>
          <a:xfrm>
            <a:off x="11598565" y="17075232"/>
            <a:ext cx="3862704" cy="830997"/>
          </a:xfrm>
          <a:prstGeom prst="rect">
            <a:avLst/>
          </a:prstGeom>
          <a:noFill/>
        </p:spPr>
        <p:txBody>
          <a:bodyPr wrap="squar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Findings</a:t>
            </a:r>
          </a:p>
        </p:txBody>
      </p:sp>
      <p:pic>
        <p:nvPicPr>
          <p:cNvPr id="33" name="Picture 32">
            <a:extLst>
              <a:ext uri="{FF2B5EF4-FFF2-40B4-BE49-F238E27FC236}">
                <a16:creationId xmlns:a16="http://schemas.microsoft.com/office/drawing/2014/main" id="{F9F82443-A0A1-45F0-A607-B7256F937C95}"/>
              </a:ext>
            </a:extLst>
          </p:cNvPr>
          <p:cNvPicPr>
            <a:picLocks noChangeAspect="1"/>
          </p:cNvPicPr>
          <p:nvPr/>
        </p:nvPicPr>
        <p:blipFill>
          <a:blip r:embed="rId3"/>
          <a:stretch>
            <a:fillRect/>
          </a:stretch>
        </p:blipFill>
        <p:spPr>
          <a:xfrm>
            <a:off x="307473" y="228600"/>
            <a:ext cx="3181034" cy="2995427"/>
          </a:xfrm>
          <a:prstGeom prst="rect">
            <a:avLst/>
          </a:prstGeom>
        </p:spPr>
      </p:pic>
      <p:sp>
        <p:nvSpPr>
          <p:cNvPr id="35" name="Rectangle 34">
            <a:extLst>
              <a:ext uri="{FF2B5EF4-FFF2-40B4-BE49-F238E27FC236}">
                <a16:creationId xmlns:a16="http://schemas.microsoft.com/office/drawing/2014/main" id="{5DF1BC99-AB0F-400A-8B6C-225B6E8517DF}"/>
              </a:ext>
            </a:extLst>
          </p:cNvPr>
          <p:cNvSpPr/>
          <p:nvPr/>
        </p:nvSpPr>
        <p:spPr bwMode="auto">
          <a:xfrm>
            <a:off x="203572" y="11749637"/>
            <a:ext cx="10543275" cy="6415956"/>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a:latin typeface="Times New Roman" pitchFamily="-65" charset="0"/>
            </a:endParaRPr>
          </a:p>
        </p:txBody>
      </p:sp>
      <p:sp>
        <p:nvSpPr>
          <p:cNvPr id="38" name="Rectangle 37">
            <a:extLst>
              <a:ext uri="{FF2B5EF4-FFF2-40B4-BE49-F238E27FC236}">
                <a16:creationId xmlns:a16="http://schemas.microsoft.com/office/drawing/2014/main" id="{7BDA55CC-11E1-4E27-8F70-BA4F61FBBBAE}"/>
              </a:ext>
            </a:extLst>
          </p:cNvPr>
          <p:cNvSpPr/>
          <p:nvPr/>
        </p:nvSpPr>
        <p:spPr bwMode="auto">
          <a:xfrm>
            <a:off x="228600" y="4190999"/>
            <a:ext cx="10543275" cy="7558637"/>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a:latin typeface="Times New Roman" pitchFamily="-65" charset="0"/>
            </a:endParaRPr>
          </a:p>
        </p:txBody>
      </p:sp>
      <p:sp>
        <p:nvSpPr>
          <p:cNvPr id="39" name="Rectangle 38">
            <a:extLst>
              <a:ext uri="{FF2B5EF4-FFF2-40B4-BE49-F238E27FC236}">
                <a16:creationId xmlns:a16="http://schemas.microsoft.com/office/drawing/2014/main" id="{FA0608FF-20E0-4F36-A68D-C9DBEFCF7BC3}"/>
              </a:ext>
            </a:extLst>
          </p:cNvPr>
          <p:cNvSpPr/>
          <p:nvPr/>
        </p:nvSpPr>
        <p:spPr bwMode="auto">
          <a:xfrm>
            <a:off x="11390306" y="4190999"/>
            <a:ext cx="11158391" cy="7621735"/>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a:latin typeface="Times New Roman" pitchFamily="-65" charset="0"/>
            </a:endParaRPr>
          </a:p>
        </p:txBody>
      </p:sp>
      <p:sp>
        <p:nvSpPr>
          <p:cNvPr id="40" name="Rectangle 39">
            <a:extLst>
              <a:ext uri="{FF2B5EF4-FFF2-40B4-BE49-F238E27FC236}">
                <a16:creationId xmlns:a16="http://schemas.microsoft.com/office/drawing/2014/main" id="{D2A43025-5875-4642-98EF-27B9E52750C9}"/>
              </a:ext>
            </a:extLst>
          </p:cNvPr>
          <p:cNvSpPr/>
          <p:nvPr/>
        </p:nvSpPr>
        <p:spPr bwMode="auto">
          <a:xfrm>
            <a:off x="11419319" y="16960904"/>
            <a:ext cx="10918279" cy="4768987"/>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a:latin typeface="Times New Roman" pitchFamily="-65" charset="0"/>
            </a:endParaRPr>
          </a:p>
        </p:txBody>
      </p:sp>
      <p:sp>
        <p:nvSpPr>
          <p:cNvPr id="41" name="Rectangle 40">
            <a:extLst>
              <a:ext uri="{FF2B5EF4-FFF2-40B4-BE49-F238E27FC236}">
                <a16:creationId xmlns:a16="http://schemas.microsoft.com/office/drawing/2014/main" id="{A879602B-7D66-4AB6-B095-CC74D02B8C28}"/>
              </a:ext>
            </a:extLst>
          </p:cNvPr>
          <p:cNvSpPr/>
          <p:nvPr/>
        </p:nvSpPr>
        <p:spPr bwMode="auto">
          <a:xfrm>
            <a:off x="22777295" y="4191000"/>
            <a:ext cx="9912505" cy="8124363"/>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a:latin typeface="Times New Roman" pitchFamily="-65" charset="0"/>
            </a:endParaRPr>
          </a:p>
        </p:txBody>
      </p:sp>
      <p:sp>
        <p:nvSpPr>
          <p:cNvPr id="43" name="Rectangle 42">
            <a:extLst>
              <a:ext uri="{FF2B5EF4-FFF2-40B4-BE49-F238E27FC236}">
                <a16:creationId xmlns:a16="http://schemas.microsoft.com/office/drawing/2014/main" id="{D8474C3F-620E-4225-8C29-41E41027FBAD}"/>
              </a:ext>
            </a:extLst>
          </p:cNvPr>
          <p:cNvSpPr/>
          <p:nvPr/>
        </p:nvSpPr>
        <p:spPr bwMode="auto">
          <a:xfrm>
            <a:off x="22783800" y="12743078"/>
            <a:ext cx="9912505" cy="3570924"/>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a:latin typeface="Times New Roman" pitchFamily="-65" charset="0"/>
            </a:endParaRPr>
          </a:p>
        </p:txBody>
      </p:sp>
      <p:sp>
        <p:nvSpPr>
          <p:cNvPr id="47" name="Rectangle 46">
            <a:extLst>
              <a:ext uri="{FF2B5EF4-FFF2-40B4-BE49-F238E27FC236}">
                <a16:creationId xmlns:a16="http://schemas.microsoft.com/office/drawing/2014/main" id="{DE190938-1AD5-40E6-BD46-69D2DAE638E7}"/>
              </a:ext>
            </a:extLst>
          </p:cNvPr>
          <p:cNvSpPr/>
          <p:nvPr/>
        </p:nvSpPr>
        <p:spPr bwMode="auto">
          <a:xfrm>
            <a:off x="22624895" y="16427709"/>
            <a:ext cx="9912505" cy="5413196"/>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a:latin typeface="Times New Roman" pitchFamily="-65" charset="0"/>
            </a:endParaRPr>
          </a:p>
        </p:txBody>
      </p:sp>
      <p:pic>
        <p:nvPicPr>
          <p:cNvPr id="53" name="Picture 52">
            <a:extLst>
              <a:ext uri="{FF2B5EF4-FFF2-40B4-BE49-F238E27FC236}">
                <a16:creationId xmlns:a16="http://schemas.microsoft.com/office/drawing/2014/main" id="{93858F6A-A717-4AC3-909E-4ECFC0419CAC}"/>
              </a:ext>
            </a:extLst>
          </p:cNvPr>
          <p:cNvPicPr>
            <a:picLocks noChangeAspect="1"/>
          </p:cNvPicPr>
          <p:nvPr/>
        </p:nvPicPr>
        <p:blipFill>
          <a:blip r:embed="rId4"/>
          <a:stretch>
            <a:fillRect/>
          </a:stretch>
        </p:blipFill>
        <p:spPr>
          <a:xfrm>
            <a:off x="26023624" y="2549608"/>
            <a:ext cx="2503504" cy="1158820"/>
          </a:xfrm>
          <a:prstGeom prst="rect">
            <a:avLst/>
          </a:prstGeom>
        </p:spPr>
      </p:pic>
      <p:pic>
        <p:nvPicPr>
          <p:cNvPr id="56" name="Picture 55" descr="A picture containing knife, table&#10;&#10;Description automatically generated">
            <a:extLst>
              <a:ext uri="{FF2B5EF4-FFF2-40B4-BE49-F238E27FC236}">
                <a16:creationId xmlns:a16="http://schemas.microsoft.com/office/drawing/2014/main" id="{6D034A54-E732-4AF0-BCDE-8CB8E11112D7}"/>
              </a:ext>
            </a:extLst>
          </p:cNvPr>
          <p:cNvPicPr>
            <a:picLocks noChangeAspect="1"/>
          </p:cNvPicPr>
          <p:nvPr/>
        </p:nvPicPr>
        <p:blipFill>
          <a:blip r:embed="rId5"/>
          <a:stretch>
            <a:fillRect/>
          </a:stretch>
        </p:blipFill>
        <p:spPr>
          <a:xfrm>
            <a:off x="3850858" y="2549608"/>
            <a:ext cx="4334549" cy="1076866"/>
          </a:xfrm>
          <a:prstGeom prst="rect">
            <a:avLst/>
          </a:prstGeom>
        </p:spPr>
      </p:pic>
      <p:sp>
        <p:nvSpPr>
          <p:cNvPr id="6" name="TextBox 5">
            <a:extLst>
              <a:ext uri="{FF2B5EF4-FFF2-40B4-BE49-F238E27FC236}">
                <a16:creationId xmlns:a16="http://schemas.microsoft.com/office/drawing/2014/main" id="{F1B00427-4894-8034-6731-185E21FE0144}"/>
              </a:ext>
            </a:extLst>
          </p:cNvPr>
          <p:cNvSpPr txBox="1"/>
          <p:nvPr/>
        </p:nvSpPr>
        <p:spPr>
          <a:xfrm>
            <a:off x="228599" y="11657939"/>
            <a:ext cx="4495801" cy="830997"/>
          </a:xfrm>
          <a:prstGeom prst="rect">
            <a:avLst/>
          </a:prstGeom>
          <a:noFill/>
        </p:spPr>
        <p:txBody>
          <a:bodyPr wrap="squar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Overview</a:t>
            </a:r>
            <a:endParaRPr lang="en-US" sz="4800" dirty="0"/>
          </a:p>
        </p:txBody>
      </p:sp>
      <p:sp>
        <p:nvSpPr>
          <p:cNvPr id="9" name="TextBox 8">
            <a:extLst>
              <a:ext uri="{FF2B5EF4-FFF2-40B4-BE49-F238E27FC236}">
                <a16:creationId xmlns:a16="http://schemas.microsoft.com/office/drawing/2014/main" id="{A34EFB0B-659B-CA81-3D6D-4B874A38A39B}"/>
              </a:ext>
            </a:extLst>
          </p:cNvPr>
          <p:cNvSpPr txBox="1"/>
          <p:nvPr/>
        </p:nvSpPr>
        <p:spPr>
          <a:xfrm>
            <a:off x="228599" y="12322192"/>
            <a:ext cx="10636469" cy="6001643"/>
          </a:xfrm>
          <a:prstGeom prst="rect">
            <a:avLst/>
          </a:prstGeom>
          <a:noFill/>
        </p:spPr>
        <p:txBody>
          <a:bodyPr wrap="square" rtlCol="0">
            <a:spAutoFit/>
          </a:bodyPr>
          <a:lstStyle/>
          <a:p>
            <a:r>
              <a:rPr lang="en-US" sz="3200" b="0" i="0" u="none" strike="noStrike" dirty="0">
                <a:solidFill>
                  <a:srgbClr val="262626"/>
                </a:solidFill>
                <a:effectLst/>
                <a:latin typeface="Arial" panose="020B0604020202020204" pitchFamily="34" charset="0"/>
              </a:rPr>
              <a:t>With the growing presence of adolescents on social media, exploitation has become a big risk </a:t>
            </a:r>
            <a:r>
              <a:rPr lang="en-US" sz="3200" dirty="0">
                <a:solidFill>
                  <a:srgbClr val="262626"/>
                </a:solidFill>
                <a:latin typeface="Arial" panose="020B0604020202020204" pitchFamily="34" charset="0"/>
              </a:rPr>
              <a:t>since the rapid growth of technological and social media advancements. </a:t>
            </a:r>
            <a:r>
              <a:rPr lang="en-US" sz="3200" b="0" i="0" u="none" strike="noStrike" dirty="0">
                <a:solidFill>
                  <a:srgbClr val="262626"/>
                </a:solidFill>
                <a:effectLst/>
                <a:latin typeface="Arial" panose="020B0604020202020204" pitchFamily="34" charset="0"/>
              </a:rPr>
              <a:t>Statistics by the European Commission show that in 2019, around the globe, 17 million such abuses were reported, which is seventeen times more than the same statistic in 2010 (</a:t>
            </a:r>
            <a:r>
              <a:rPr lang="en-US" sz="3200" b="0" i="0" u="none" strike="noStrike" dirty="0" err="1">
                <a:solidFill>
                  <a:srgbClr val="262626"/>
                </a:solidFill>
                <a:effectLst/>
                <a:latin typeface="Arial" panose="020B0604020202020204" pitchFamily="34" charset="0"/>
              </a:rPr>
              <a:t>Culina</a:t>
            </a:r>
            <a:r>
              <a:rPr lang="en-US" sz="3200" b="0" i="0" u="none" strike="noStrike" dirty="0">
                <a:solidFill>
                  <a:srgbClr val="262626"/>
                </a:solidFill>
                <a:effectLst/>
                <a:latin typeface="Arial" panose="020B0604020202020204" pitchFamily="34" charset="0"/>
              </a:rPr>
              <a:t>, 2024). P</a:t>
            </a:r>
            <a:r>
              <a:rPr lang="en-US" sz="3200" dirty="0">
                <a:solidFill>
                  <a:srgbClr val="262626"/>
                </a:solidFill>
                <a:latin typeface="Arial" panose="020B0604020202020204" pitchFamily="34" charset="0"/>
              </a:rPr>
              <a:t>redators are attacking using sneaky tactics and taking advantage of our youth. Some gaps in knowing what steps to take include the lack of ability for law enforcement to to access data on social media platforms and have limited ways of prevention from the start. </a:t>
            </a:r>
            <a:endParaRPr lang="en-US" sz="3200" dirty="0"/>
          </a:p>
        </p:txBody>
      </p:sp>
      <p:pic>
        <p:nvPicPr>
          <p:cNvPr id="10" name="Picture 9">
            <a:extLst>
              <a:ext uri="{FF2B5EF4-FFF2-40B4-BE49-F238E27FC236}">
                <a16:creationId xmlns:a16="http://schemas.microsoft.com/office/drawing/2014/main" id="{A07AAF9C-75DC-25F7-91D1-3A3F6273BCB8}"/>
              </a:ext>
            </a:extLst>
          </p:cNvPr>
          <p:cNvPicPr>
            <a:picLocks noChangeAspect="1"/>
          </p:cNvPicPr>
          <p:nvPr/>
        </p:nvPicPr>
        <p:blipFill>
          <a:blip r:embed="rId6"/>
          <a:stretch>
            <a:fillRect/>
          </a:stretch>
        </p:blipFill>
        <p:spPr>
          <a:xfrm>
            <a:off x="230286" y="18265423"/>
            <a:ext cx="4612661" cy="2664091"/>
          </a:xfrm>
          <a:prstGeom prst="rect">
            <a:avLst/>
          </a:prstGeom>
        </p:spPr>
      </p:pic>
      <p:sp>
        <p:nvSpPr>
          <p:cNvPr id="11" name="TextBox 10">
            <a:extLst>
              <a:ext uri="{FF2B5EF4-FFF2-40B4-BE49-F238E27FC236}">
                <a16:creationId xmlns:a16="http://schemas.microsoft.com/office/drawing/2014/main" id="{3BAFBEDD-38E5-1294-7EA3-CD04A38331BB}"/>
              </a:ext>
            </a:extLst>
          </p:cNvPr>
          <p:cNvSpPr txBox="1"/>
          <p:nvPr/>
        </p:nvSpPr>
        <p:spPr>
          <a:xfrm>
            <a:off x="307473" y="20929515"/>
            <a:ext cx="5331327" cy="982385"/>
          </a:xfrm>
          <a:prstGeom prst="rect">
            <a:avLst/>
          </a:prstGeom>
          <a:noFill/>
        </p:spPr>
        <p:txBody>
          <a:bodyPr wrap="square" rtlCol="0">
            <a:spAutoFit/>
          </a:bodyPr>
          <a:lstStyle/>
          <a:p>
            <a:r>
              <a:rPr lang="en-US"/>
              <a:t>https://</a:t>
            </a:r>
            <a:r>
              <a:rPr lang="en-US" err="1"/>
              <a:t>www.statista.com</a:t>
            </a:r>
            <a:r>
              <a:rPr lang="en-US"/>
              <a:t>/statistics/1321803/global-social-media-content-and-account-removal-child-abuse-safety-by-platform/</a:t>
            </a:r>
          </a:p>
        </p:txBody>
      </p:sp>
      <p:sp>
        <p:nvSpPr>
          <p:cNvPr id="15" name="TextBox 14">
            <a:extLst>
              <a:ext uri="{FF2B5EF4-FFF2-40B4-BE49-F238E27FC236}">
                <a16:creationId xmlns:a16="http://schemas.microsoft.com/office/drawing/2014/main" id="{53EFDF62-3E02-16AB-12CC-B0070158F23E}"/>
              </a:ext>
            </a:extLst>
          </p:cNvPr>
          <p:cNvSpPr txBox="1"/>
          <p:nvPr/>
        </p:nvSpPr>
        <p:spPr>
          <a:xfrm>
            <a:off x="22887674" y="17210723"/>
            <a:ext cx="9723253" cy="4679989"/>
          </a:xfrm>
          <a:prstGeom prst="rect">
            <a:avLst/>
          </a:prstGeom>
          <a:noFill/>
        </p:spPr>
        <p:txBody>
          <a:bodyPr wrap="square" rtlCol="0">
            <a:spAutoFit/>
          </a:bodyPr>
          <a:lstStyle/>
          <a:p>
            <a:r>
              <a:rPr lang="en-US" sz="2400" b="1" i="0" u="none" strike="noStrike">
                <a:solidFill>
                  <a:srgbClr val="000000"/>
                </a:solidFill>
                <a:effectLst/>
                <a:latin typeface="Times New Roman" panose="02020603050405020304" pitchFamily="18" charset="0"/>
              </a:rPr>
              <a:t>Álvarez-Guerrero, G., Fry, D., Lu, M., &amp; </a:t>
            </a:r>
            <a:r>
              <a:rPr lang="en-US" sz="2400" b="1" i="0" u="none" strike="noStrike" err="1">
                <a:solidFill>
                  <a:srgbClr val="000000"/>
                </a:solidFill>
                <a:effectLst/>
                <a:latin typeface="Times New Roman" panose="02020603050405020304" pitchFamily="18" charset="0"/>
              </a:rPr>
              <a:t>Gaitis</a:t>
            </a:r>
            <a:r>
              <a:rPr lang="en-US" sz="2400" b="1" i="0" u="none" strike="noStrike">
                <a:solidFill>
                  <a:srgbClr val="000000"/>
                </a:solidFill>
                <a:effectLst/>
                <a:latin typeface="Times New Roman" panose="02020603050405020304" pitchFamily="18" charset="0"/>
              </a:rPr>
              <a:t>, K. K. (2024). Online child sexual exploitation and abuse of children and adolescents with disabilities: A systematic review – </a:t>
            </a:r>
            <a:r>
              <a:rPr lang="en-US" sz="2400" b="1" i="0" u="none" strike="noStrike" err="1">
                <a:solidFill>
                  <a:srgbClr val="000000"/>
                </a:solidFill>
                <a:effectLst/>
                <a:latin typeface="Times New Roman" panose="02020603050405020304" pitchFamily="18" charset="0"/>
              </a:rPr>
              <a:t>doaj</a:t>
            </a:r>
            <a:r>
              <a:rPr lang="en-US" sz="2400" b="1" i="0" u="none" strike="noStrike">
                <a:solidFill>
                  <a:srgbClr val="000000"/>
                </a:solidFill>
                <a:effectLst/>
                <a:latin typeface="Times New Roman" panose="02020603050405020304" pitchFamily="18" charset="0"/>
              </a:rPr>
              <a:t>. Retrieved from </a:t>
            </a:r>
            <a:r>
              <a:rPr lang="en-US" sz="2400" b="1" i="0" u="sng" strike="noStrike">
                <a:solidFill>
                  <a:srgbClr val="467886"/>
                </a:solidFill>
                <a:effectLst/>
                <a:latin typeface="Times New Roman" panose="02020603050405020304" pitchFamily="18" charset="0"/>
                <a:hlinkClick r:id="rId7"/>
              </a:rPr>
              <a:t>https://doaj.org/article/b59fcd614381467ab3374d9612f509eb</a:t>
            </a:r>
            <a:r>
              <a:rPr lang="en-US" sz="2400" b="1" i="0" u="none" strike="noStrike">
                <a:solidFill>
                  <a:srgbClr val="000000"/>
                </a:solidFill>
                <a:effectLst/>
                <a:latin typeface="Times New Roman" panose="02020603050405020304" pitchFamily="18" charset="0"/>
              </a:rPr>
              <a:t> </a:t>
            </a:r>
            <a:r>
              <a:rPr lang="en-US" sz="2400" b="0" i="0" u="none" strike="noStrike">
                <a:solidFill>
                  <a:srgbClr val="000000"/>
                </a:solidFill>
                <a:effectLst/>
                <a:latin typeface="Times New Roman" panose="02020603050405020304" pitchFamily="18" charset="0"/>
              </a:rPr>
              <a:t> </a:t>
            </a:r>
          </a:p>
          <a:p>
            <a:r>
              <a:rPr lang="en-US" sz="2400" b="1" i="0" u="none" strike="noStrike" err="1">
                <a:solidFill>
                  <a:srgbClr val="000000"/>
                </a:solidFill>
                <a:effectLst/>
                <a:latin typeface="Times New Roman" panose="02020603050405020304" pitchFamily="18" charset="0"/>
              </a:rPr>
              <a:t>Calcara</a:t>
            </a:r>
            <a:r>
              <a:rPr lang="en-US" sz="2400" b="1" i="0" u="none" strike="noStrike">
                <a:solidFill>
                  <a:srgbClr val="000000"/>
                </a:solidFill>
                <a:effectLst/>
                <a:latin typeface="Times New Roman" panose="02020603050405020304" pitchFamily="18" charset="0"/>
              </a:rPr>
              <a:t>, G. (2013). Role of INTERPOL and Europol in the Fight against Cybercrime, with Particular Reference to the Sexual Exploitation of Children Online and Child Pornography. Retrieved from  </a:t>
            </a:r>
            <a:r>
              <a:rPr lang="en-US" sz="2400" b="1" i="0" u="sng" strike="noStrike">
                <a:solidFill>
                  <a:srgbClr val="467886"/>
                </a:solidFill>
                <a:effectLst/>
                <a:latin typeface="Times New Roman" panose="02020603050405020304" pitchFamily="18" charset="0"/>
                <a:hlinkClick r:id="rId8"/>
              </a:rPr>
              <a:t>https://heinonline.org/HOL/Pagehandle=hein.journals/mujlt7&amp;div=5&amp;&amp;collection=journals</a:t>
            </a:r>
            <a:r>
              <a:rPr lang="en-US" sz="2400" b="0" i="0" u="none" strike="noStrike">
                <a:effectLst/>
                <a:latin typeface="Times New Roman" panose="02020603050405020304" pitchFamily="18" charset="0"/>
              </a:rPr>
              <a:t> </a:t>
            </a:r>
            <a:endParaRPr lang="en-US" sz="2400">
              <a:solidFill>
                <a:srgbClr val="000000"/>
              </a:solidFill>
              <a:latin typeface="Times New Roman" panose="02020603050405020304" pitchFamily="18" charset="0"/>
            </a:endParaRPr>
          </a:p>
          <a:p>
            <a:r>
              <a:rPr lang="en-US" sz="2400" b="1" i="0" u="none" strike="noStrike" err="1">
                <a:solidFill>
                  <a:srgbClr val="000000"/>
                </a:solidFill>
                <a:effectLst/>
                <a:latin typeface="Times New Roman" panose="02020603050405020304" pitchFamily="18" charset="0"/>
              </a:rPr>
              <a:t>Culina</a:t>
            </a:r>
            <a:r>
              <a:rPr lang="en-US" sz="2400" b="1" i="0" u="none" strike="noStrike">
                <a:solidFill>
                  <a:srgbClr val="000000"/>
                </a:solidFill>
                <a:effectLst/>
                <a:latin typeface="Times New Roman" panose="02020603050405020304" pitchFamily="18" charset="0"/>
              </a:rPr>
              <a:t>, A. S. (2024). Online child sexual exploitation of children - a qualitative study of in-family offences. Retrieved from </a:t>
            </a:r>
            <a:r>
              <a:rPr lang="en-US" sz="2400" b="1" i="0" u="sng" strike="noStrike">
                <a:solidFill>
                  <a:srgbClr val="467886"/>
                </a:solidFill>
                <a:effectLst/>
                <a:latin typeface="Times New Roman" panose="02020603050405020304" pitchFamily="18" charset="0"/>
                <a:hlinkClick r:id="rId9"/>
              </a:rPr>
              <a:t>https://jppc.ro/index.php/jppc/article/view/873</a:t>
            </a:r>
            <a:r>
              <a:rPr lang="en-US" sz="2400" b="0" i="0" u="none" strike="noStrike">
                <a:solidFill>
                  <a:srgbClr val="000000"/>
                </a:solidFill>
                <a:effectLst/>
                <a:latin typeface="Times New Roman" panose="02020603050405020304" pitchFamily="18" charset="0"/>
              </a:rPr>
              <a:t> </a:t>
            </a:r>
            <a:endParaRPr lang="en-US" sz="2400"/>
          </a:p>
        </p:txBody>
      </p:sp>
      <p:pic>
        <p:nvPicPr>
          <p:cNvPr id="17" name="Picture 16">
            <a:extLst>
              <a:ext uri="{FF2B5EF4-FFF2-40B4-BE49-F238E27FC236}">
                <a16:creationId xmlns:a16="http://schemas.microsoft.com/office/drawing/2014/main" id="{B184055F-0820-49FD-1485-ED2B9356F851}"/>
              </a:ext>
            </a:extLst>
          </p:cNvPr>
          <p:cNvPicPr>
            <a:picLocks noChangeAspect="1"/>
          </p:cNvPicPr>
          <p:nvPr/>
        </p:nvPicPr>
        <p:blipFill>
          <a:blip r:embed="rId10"/>
          <a:stretch>
            <a:fillRect/>
          </a:stretch>
        </p:blipFill>
        <p:spPr>
          <a:xfrm>
            <a:off x="12412202" y="11895055"/>
            <a:ext cx="9064502" cy="4418945"/>
          </a:xfrm>
          <a:prstGeom prst="rect">
            <a:avLst/>
          </a:prstGeom>
        </p:spPr>
      </p:pic>
      <p:sp>
        <p:nvSpPr>
          <p:cNvPr id="20" name="TextBox 19">
            <a:extLst>
              <a:ext uri="{FF2B5EF4-FFF2-40B4-BE49-F238E27FC236}">
                <a16:creationId xmlns:a16="http://schemas.microsoft.com/office/drawing/2014/main" id="{D55C51D9-44E8-06A0-5694-B955252F3D8B}"/>
              </a:ext>
            </a:extLst>
          </p:cNvPr>
          <p:cNvSpPr txBox="1"/>
          <p:nvPr/>
        </p:nvSpPr>
        <p:spPr>
          <a:xfrm>
            <a:off x="11974399" y="16314002"/>
            <a:ext cx="10363199" cy="389017"/>
          </a:xfrm>
          <a:prstGeom prst="rect">
            <a:avLst/>
          </a:prstGeom>
          <a:noFill/>
        </p:spPr>
        <p:txBody>
          <a:bodyPr wrap="square" rtlCol="0">
            <a:spAutoFit/>
          </a:bodyPr>
          <a:lstStyle/>
          <a:p>
            <a:r>
              <a:rPr lang="en-US"/>
              <a:t>https://</a:t>
            </a:r>
            <a:r>
              <a:rPr lang="en-US" err="1"/>
              <a:t>theconversation.com</a:t>
            </a:r>
            <a:r>
              <a:rPr lang="en-US"/>
              <a:t>/when-it-comes-to-kids-and-social-media-its-not-all-bad-news-80547</a:t>
            </a:r>
          </a:p>
        </p:txBody>
      </p:sp>
      <p:sp>
        <p:nvSpPr>
          <p:cNvPr id="21" name="TextBox 20">
            <a:extLst>
              <a:ext uri="{FF2B5EF4-FFF2-40B4-BE49-F238E27FC236}">
                <a16:creationId xmlns:a16="http://schemas.microsoft.com/office/drawing/2014/main" id="{562E28A8-54A4-FEFD-9239-2F05F74DB99A}"/>
              </a:ext>
            </a:extLst>
          </p:cNvPr>
          <p:cNvSpPr txBox="1"/>
          <p:nvPr/>
        </p:nvSpPr>
        <p:spPr>
          <a:xfrm>
            <a:off x="5867401" y="18579458"/>
            <a:ext cx="4904474" cy="2308324"/>
          </a:xfrm>
          <a:prstGeom prst="rect">
            <a:avLst/>
          </a:prstGeom>
          <a:noFill/>
        </p:spPr>
        <p:txBody>
          <a:bodyPr wrap="square" rtlCol="0">
            <a:spAutoFit/>
          </a:bodyPr>
          <a:lstStyle/>
          <a:p>
            <a:r>
              <a:rPr lang="en-US" sz="2400"/>
              <a:t>The image below presents the amount of predators who are caught. Since  the number of exploitation cases increase, this shows the limits that national authorities have in accessing explicit data to keep adolescents safe</a:t>
            </a:r>
          </a:p>
        </p:txBody>
      </p:sp>
      <p:sp>
        <p:nvSpPr>
          <p:cNvPr id="22" name="TextBox 21">
            <a:extLst>
              <a:ext uri="{FF2B5EF4-FFF2-40B4-BE49-F238E27FC236}">
                <a16:creationId xmlns:a16="http://schemas.microsoft.com/office/drawing/2014/main" id="{45E5B497-4F18-4262-02E1-6D22F200ECF9}"/>
              </a:ext>
            </a:extLst>
          </p:cNvPr>
          <p:cNvSpPr txBox="1"/>
          <p:nvPr/>
        </p:nvSpPr>
        <p:spPr>
          <a:xfrm>
            <a:off x="11598565" y="17963905"/>
            <a:ext cx="10451737" cy="3539430"/>
          </a:xfrm>
          <a:prstGeom prst="rect">
            <a:avLst/>
          </a:prstGeom>
          <a:noFill/>
        </p:spPr>
        <p:txBody>
          <a:bodyPr wrap="square" rtlCol="0">
            <a:spAutoFit/>
          </a:bodyPr>
          <a:lstStyle/>
          <a:p>
            <a:pPr marL="342900" indent="-342900">
              <a:buFont typeface="Arial" panose="020B0604020202020204" pitchFamily="34" charset="0"/>
              <a:buChar char="•"/>
            </a:pPr>
            <a:r>
              <a:rPr lang="en-US" sz="3200" dirty="0"/>
              <a:t>Law enforcement lacks the authority to obtain such content, making children easier targets. </a:t>
            </a:r>
          </a:p>
          <a:p>
            <a:pPr marL="342900" indent="-342900">
              <a:buFont typeface="Arial" panose="020B0604020202020204" pitchFamily="34" charset="0"/>
              <a:buChar char="•"/>
            </a:pPr>
            <a:r>
              <a:rPr lang="en-US" sz="3200" dirty="0"/>
              <a:t>Not every case is reported because the predators are the family members of the victim. </a:t>
            </a:r>
          </a:p>
          <a:p>
            <a:pPr marL="342900" indent="-342900">
              <a:buFont typeface="Arial" panose="020B0604020202020204" pitchFamily="34" charset="0"/>
              <a:buChar char="•"/>
            </a:pPr>
            <a:r>
              <a:rPr lang="en-US" sz="3200" dirty="0"/>
              <a:t>It is difficult to create international policies because there laws differ in many states, such as age restriction under certain regulations. </a:t>
            </a:r>
          </a:p>
        </p:txBody>
      </p:sp>
    </p:spTree>
  </p:cSld>
  <p:clrMapOvr>
    <a:masterClrMapping/>
  </p:clrMapOvr>
  <p:transition advClick="0"/>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0</TotalTime>
  <Words>778</Words>
  <Application>Microsoft Macintosh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Helvetica</vt:lpstr>
      <vt:lpstr>Open Sans</vt:lpstr>
      <vt:lpstr>Times New Roman</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Eash, Madelynne</cp:lastModifiedBy>
  <cp:revision>2</cp:revision>
  <cp:lastPrinted>1999-09-02T03:17:39Z</cp:lastPrinted>
  <dcterms:created xsi:type="dcterms:W3CDTF">2010-03-04T14:50:01Z</dcterms:created>
  <dcterms:modified xsi:type="dcterms:W3CDTF">2025-04-08T14:38:36Z</dcterms:modified>
</cp:coreProperties>
</file>